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5" r:id="rId10"/>
    <p:sldId id="270" r:id="rId11"/>
    <p:sldId id="266" r:id="rId12"/>
    <p:sldId id="267" r:id="rId13"/>
    <p:sldId id="268" r:id="rId14"/>
    <p:sldId id="269" r:id="rId15"/>
    <p:sldId id="275" r:id="rId16"/>
    <p:sldId id="271" r:id="rId17"/>
    <p:sldId id="272" r:id="rId18"/>
    <p:sldId id="273" r:id="rId19"/>
    <p:sldId id="274"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36"/>
    <p:restoredTop sz="94545"/>
  </p:normalViewPr>
  <p:slideViewPr>
    <p:cSldViewPr snapToGrid="0" snapToObjects="1">
      <p:cViewPr>
        <p:scale>
          <a:sx n="87" d="100"/>
          <a:sy n="87" d="100"/>
        </p:scale>
        <p:origin x="168"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1DE15-AB8E-3048-B148-687C944003AC}"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01DE15-AB8E-3048-B148-687C944003AC}"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1DE15-AB8E-3048-B148-687C944003AC}"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FECF4155-FC00-E840-91F6-67944C1447D9}"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1DE15-AB8E-3048-B148-687C944003AC}"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1DE15-AB8E-3048-B148-687C944003AC}"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01DE15-AB8E-3048-B148-687C944003AC}"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01DE15-AB8E-3048-B148-687C944003AC}"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01DE15-AB8E-3048-B148-687C944003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01DE15-AB8E-3048-B148-687C944003AC}"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01DE15-AB8E-3048-B148-687C944003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F4155-FC00-E840-91F6-67944C1447D9}" type="datetimeFigureOut">
              <a:rPr lang="en-US" smtClean="0"/>
              <a:pPr/>
              <a:t>10/22/19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01DE15-AB8E-3048-B148-687C944003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F4155-FC00-E840-91F6-67944C1447D9}" type="datetimeFigureOut">
              <a:rPr lang="en-US" smtClean="0"/>
              <a:pPr/>
              <a:t>10/22/19</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701DE15-AB8E-3048-B148-687C944003A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6y5fZifArB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oets.org/poetsorg/poem/still-i-ri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emhunter.com/poem/mother-to-s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G2zyeVRcbs" TargetMode="External"/><Relationship Id="rId3" Type="http://schemas.openxmlformats.org/officeDocument/2006/relationships/hyperlink" Target="https://www.youtube.com/watch?v=EoCPuhhE6d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Literary Devices</a:t>
            </a:r>
            <a:endParaRPr lang="en-US" dirty="0"/>
          </a:p>
        </p:txBody>
      </p:sp>
      <p:sp>
        <p:nvSpPr>
          <p:cNvPr id="3" name="Subtitle 2"/>
          <p:cNvSpPr>
            <a:spLocks noGrp="1"/>
          </p:cNvSpPr>
          <p:nvPr>
            <p:ph type="subTitle" idx="1"/>
          </p:nvPr>
        </p:nvSpPr>
        <p:spPr/>
        <p:txBody>
          <a:bodyPr/>
          <a:lstStyle/>
          <a:p>
            <a:r>
              <a:rPr lang="en-US" dirty="0" smtClean="0"/>
              <a:t>Review</a:t>
            </a:r>
            <a:endParaRPr lang="en-US" dirty="0"/>
          </a:p>
        </p:txBody>
      </p:sp>
      <p:pic>
        <p:nvPicPr>
          <p:cNvPr id="5" name="Picture 4" descr="j0299195.pict"/>
          <p:cNvPicPr>
            <a:picLocks noChangeAspect="1"/>
          </p:cNvPicPr>
          <p:nvPr/>
        </p:nvPicPr>
        <p:blipFill>
          <a:blip r:embed="rId2"/>
          <a:stretch>
            <a:fillRect/>
          </a:stretch>
        </p:blipFill>
        <p:spPr>
          <a:xfrm>
            <a:off x="600591" y="577850"/>
            <a:ext cx="1816100" cy="1485900"/>
          </a:xfrm>
          <a:prstGeom prst="rect">
            <a:avLst/>
          </a:prstGeom>
        </p:spPr>
      </p:pic>
      <p:pic>
        <p:nvPicPr>
          <p:cNvPr id="6" name="Picture 5" descr="j0222025.pict"/>
          <p:cNvPicPr>
            <a:picLocks noChangeAspect="1"/>
          </p:cNvPicPr>
          <p:nvPr/>
        </p:nvPicPr>
        <p:blipFill>
          <a:blip r:embed="rId3"/>
          <a:stretch>
            <a:fillRect/>
          </a:stretch>
        </p:blipFill>
        <p:spPr>
          <a:xfrm>
            <a:off x="600591" y="2525713"/>
            <a:ext cx="1314450" cy="1185675"/>
          </a:xfrm>
          <a:prstGeom prst="rect">
            <a:avLst/>
          </a:prstGeom>
        </p:spPr>
      </p:pic>
      <p:pic>
        <p:nvPicPr>
          <p:cNvPr id="7" name="Picture 6" descr="j0289947.pict"/>
          <p:cNvPicPr>
            <a:picLocks noChangeAspect="1"/>
          </p:cNvPicPr>
          <p:nvPr/>
        </p:nvPicPr>
        <p:blipFill>
          <a:blip r:embed="rId4"/>
          <a:stretch>
            <a:fillRect/>
          </a:stretch>
        </p:blipFill>
        <p:spPr>
          <a:xfrm>
            <a:off x="2572266" y="1572768"/>
            <a:ext cx="1531937" cy="2154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3" name="Content Placeholder 2"/>
          <p:cNvSpPr>
            <a:spLocks noGrp="1"/>
          </p:cNvSpPr>
          <p:nvPr>
            <p:ph idx="1"/>
          </p:nvPr>
        </p:nvSpPr>
        <p:spPr/>
        <p:txBody>
          <a:bodyPr/>
          <a:lstStyle/>
          <a:p>
            <a:r>
              <a:rPr lang="en-US" u="sng" dirty="0" smtClean="0"/>
              <a:t>Verbal</a:t>
            </a:r>
            <a:r>
              <a:rPr lang="en-US" dirty="0" smtClean="0"/>
              <a:t>: when words are used to suggest the opposite of their usual meaning</a:t>
            </a:r>
          </a:p>
          <a:p>
            <a:r>
              <a:rPr lang="en-US" u="sng" dirty="0" smtClean="0"/>
              <a:t>Situational</a:t>
            </a:r>
            <a:r>
              <a:rPr lang="en-US" dirty="0" smtClean="0"/>
              <a:t>: when an event occurs that is exactly opposite of expectation</a:t>
            </a:r>
          </a:p>
          <a:p>
            <a:r>
              <a:rPr lang="en-US" u="sng" dirty="0" smtClean="0"/>
              <a:t>Dramatic</a:t>
            </a:r>
            <a:r>
              <a:rPr lang="en-US" dirty="0" smtClean="0"/>
              <a:t>: when audience knows something of present or future circumstances that the character(s) do(</a:t>
            </a:r>
            <a:r>
              <a:rPr lang="en-US" dirty="0" err="1" smtClean="0"/>
              <a:t>es</a:t>
            </a:r>
            <a:r>
              <a:rPr lang="en-US" dirty="0" smtClean="0"/>
              <a:t>) NOT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Game</a:t>
            </a:r>
            <a:endParaRPr lang="en-US" dirty="0"/>
          </a:p>
        </p:txBody>
      </p:sp>
      <p:sp>
        <p:nvSpPr>
          <p:cNvPr id="3" name="Content Placeholder 2"/>
          <p:cNvSpPr>
            <a:spLocks noGrp="1"/>
          </p:cNvSpPr>
          <p:nvPr>
            <p:ph idx="1"/>
          </p:nvPr>
        </p:nvSpPr>
        <p:spPr/>
        <p:txBody>
          <a:bodyPr/>
          <a:lstStyle/>
          <a:p>
            <a:r>
              <a:rPr lang="en-US" dirty="0" smtClean="0"/>
              <a:t>2 sides… door and window compete to name the device correctly. </a:t>
            </a:r>
          </a:p>
          <a:p>
            <a:r>
              <a:rPr lang="en-US" dirty="0" smtClean="0"/>
              <a:t>Each side will send a representative up to face off against the opponent. </a:t>
            </a:r>
          </a:p>
          <a:p>
            <a:r>
              <a:rPr lang="en-US" dirty="0" smtClean="0"/>
              <a:t>If you think you know the answer, buzz in!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Video Clue:</a:t>
            </a:r>
          </a:p>
          <a:p>
            <a:r>
              <a:rPr lang="en-US" dirty="0" smtClean="0">
                <a:hlinkClick r:id="rId2"/>
              </a:rPr>
              <a:t>https://www.youtube.com/watch?v=6y5fZifArB4</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6" name="Content Placeholder 5"/>
          <p:cNvSpPr>
            <a:spLocks noGrp="1"/>
          </p:cNvSpPr>
          <p:nvPr>
            <p:ph idx="1"/>
          </p:nvPr>
        </p:nvSpPr>
        <p:spPr/>
        <p:txBody>
          <a:bodyPr/>
          <a:lstStyle/>
          <a:p>
            <a:r>
              <a:rPr lang="en-US" b="0" dirty="0">
                <a:effectLst/>
              </a:rPr>
              <a:t>“Go ask his name: if he be married.</a:t>
            </a:r>
            <a:r>
              <a:rPr lang="en-US" dirty="0"/>
              <a:t/>
            </a:r>
            <a:br>
              <a:rPr lang="en-US" dirty="0"/>
            </a:br>
            <a:r>
              <a:rPr lang="en-US" b="0" dirty="0">
                <a:effectLst/>
              </a:rPr>
              <a:t>My grave is like to be my wedding bed</a:t>
            </a:r>
            <a:r>
              <a:rPr lang="en-US" b="0" dirty="0" smtClean="0">
                <a:effectLst/>
              </a:rPr>
              <a:t>.”                                                                                     (from </a:t>
            </a:r>
            <a:r>
              <a:rPr lang="en-US" i="1" dirty="0" smtClean="0"/>
              <a:t>Romeo and Juliet)</a:t>
            </a:r>
            <a:endParaRPr lang="en-US" b="0" dirty="0" smtClean="0">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029" y="2595564"/>
            <a:ext cx="2717800" cy="4064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Phone out of service? </a:t>
            </a:r>
            <a:r>
              <a:rPr lang="en-US" smtClean="0"/>
              <a:t>Give us a call.</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 SHAMPOO</a:t>
            </a:r>
            <a:endParaRPr lang="en-US" dirty="0"/>
          </a:p>
        </p:txBody>
      </p:sp>
      <p:sp>
        <p:nvSpPr>
          <p:cNvPr id="3" name="Content Placeholder 2"/>
          <p:cNvSpPr>
            <a:spLocks noGrp="1"/>
          </p:cNvSpPr>
          <p:nvPr>
            <p:ph idx="1"/>
          </p:nvPr>
        </p:nvSpPr>
        <p:spPr/>
        <p:txBody>
          <a:bodyPr/>
          <a:lstStyle/>
          <a:p>
            <a:endParaRPr lang="en-US" dirty="0" smtClean="0"/>
          </a:p>
          <a:p>
            <a:r>
              <a:rPr lang="en-US" dirty="0" smtClean="0"/>
              <a:t>Use this mnemonic to remember the above devices to </a:t>
            </a:r>
            <a:r>
              <a:rPr lang="en-US" smtClean="0"/>
              <a:t>analyze </a:t>
            </a:r>
            <a:r>
              <a:rPr lang="en-US" smtClean="0"/>
              <a:t>poetry</a:t>
            </a:r>
            <a:endParaRPr lang="en-US" dirty="0"/>
          </a:p>
        </p:txBody>
      </p:sp>
    </p:spTree>
    <p:extLst>
      <p:ext uri="{BB962C8B-B14F-4D97-AF65-F5344CB8AC3E}">
        <p14:creationId xmlns:p14="http://schemas.microsoft.com/office/powerpoint/2010/main" val="210760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a:t>
            </a:r>
            <a:r>
              <a:rPr lang="en-US" dirty="0" smtClean="0"/>
              <a:t>epetition</a:t>
            </a:r>
            <a:endParaRPr lang="en-US" dirty="0"/>
          </a:p>
        </p:txBody>
      </p:sp>
      <p:sp>
        <p:nvSpPr>
          <p:cNvPr id="3" name="Content Placeholder 2"/>
          <p:cNvSpPr>
            <a:spLocks noGrp="1"/>
          </p:cNvSpPr>
          <p:nvPr>
            <p:ph idx="1"/>
          </p:nvPr>
        </p:nvSpPr>
        <p:spPr/>
        <p:txBody>
          <a:bodyPr>
            <a:normAutofit/>
          </a:bodyPr>
          <a:lstStyle/>
          <a:p>
            <a:r>
              <a:rPr lang="en-US" dirty="0" smtClean="0"/>
              <a:t>The chorus of a song is repeated to draw attention to the important ideas that are being discussed. Likewise, in poetry, literature and nonfiction, writers sometimes use repetition to draw attention to certain details. </a:t>
            </a:r>
          </a:p>
          <a:p>
            <a:r>
              <a:rPr lang="en-US" dirty="0">
                <a:hlinkClick r:id="rId2"/>
              </a:rPr>
              <a:t>https://</a:t>
            </a:r>
            <a:r>
              <a:rPr lang="en-US" dirty="0" smtClean="0">
                <a:hlinkClick r:id="rId2"/>
              </a:rPr>
              <a:t>www.poets.org/poetsorg/poem/still-i-rise</a:t>
            </a:r>
            <a:endParaRPr lang="en-US" dirty="0" smtClean="0"/>
          </a:p>
          <a:p>
            <a:endParaRPr lang="en-US" dirty="0" smtClean="0"/>
          </a:p>
          <a:p>
            <a:r>
              <a:rPr lang="en-US" dirty="0" smtClean="0"/>
              <a:t>Why does Maya Angelou continue to use the phrase “I Rise” in her poem?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a:t>
            </a:r>
            <a:r>
              <a:rPr lang="en-US" dirty="0" smtClean="0"/>
              <a:t>magery</a:t>
            </a:r>
            <a:endParaRPr lang="en-US" dirty="0"/>
          </a:p>
        </p:txBody>
      </p:sp>
      <p:sp>
        <p:nvSpPr>
          <p:cNvPr id="3" name="Content Placeholder 2"/>
          <p:cNvSpPr>
            <a:spLocks noGrp="1"/>
          </p:cNvSpPr>
          <p:nvPr>
            <p:ph idx="1"/>
          </p:nvPr>
        </p:nvSpPr>
        <p:spPr>
          <a:xfrm>
            <a:off x="457200" y="2057400"/>
            <a:ext cx="8229600" cy="4370695"/>
          </a:xfrm>
        </p:spPr>
        <p:txBody>
          <a:bodyPr>
            <a:normAutofit lnSpcReduction="10000"/>
          </a:bodyPr>
          <a:lstStyle/>
          <a:p>
            <a:r>
              <a:rPr lang="en-US" dirty="0" smtClean="0"/>
              <a:t>Language that appeals to any of the </a:t>
            </a:r>
            <a:r>
              <a:rPr lang="en-US" u="sng" dirty="0" smtClean="0"/>
              <a:t>5 </a:t>
            </a:r>
            <a:r>
              <a:rPr lang="en-US" dirty="0" smtClean="0"/>
              <a:t>senses- sight, smell, sound, touch, taste</a:t>
            </a:r>
          </a:p>
          <a:p>
            <a:r>
              <a:rPr lang="en-US" dirty="0" smtClean="0"/>
              <a:t>A description of a concert and its sound can be rich in imagery, even if nothing is mentioned about what it “looks like”</a:t>
            </a:r>
          </a:p>
          <a:p>
            <a:r>
              <a:rPr lang="en-US" dirty="0" smtClean="0"/>
              <a:t>Likewise, a description of the aromas of your great-grandmother’s cooking wafting through your house on a summer’s evening consists of imagery- “the warming of cooked onions and oil peppered with the bite of garlic and pungent fish</a:t>
            </a:r>
            <a:r>
              <a:rPr lang="is-IS" dirty="0" smtClean="0"/>
              <a:t>…the familiar char of skin, all creating the rich smell of home”</a:t>
            </a:r>
            <a:endParaRPr lang="en-US" dirty="0"/>
          </a:p>
        </p:txBody>
      </p:sp>
    </p:spTree>
    <p:extLst>
      <p:ext uri="{BB962C8B-B14F-4D97-AF65-F5344CB8AC3E}">
        <p14:creationId xmlns:p14="http://schemas.microsoft.com/office/powerpoint/2010/main" val="1316510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a:t>
            </a:r>
            <a:r>
              <a:rPr lang="en-US" dirty="0" smtClean="0"/>
              <a:t>iction</a:t>
            </a:r>
            <a:endParaRPr lang="en-US" dirty="0"/>
          </a:p>
        </p:txBody>
      </p:sp>
      <p:sp>
        <p:nvSpPr>
          <p:cNvPr id="3" name="Content Placeholder 2"/>
          <p:cNvSpPr>
            <a:spLocks noGrp="1"/>
          </p:cNvSpPr>
          <p:nvPr>
            <p:ph idx="1"/>
          </p:nvPr>
        </p:nvSpPr>
        <p:spPr/>
        <p:txBody>
          <a:bodyPr/>
          <a:lstStyle/>
          <a:p>
            <a:r>
              <a:rPr lang="en-US" dirty="0" smtClean="0"/>
              <a:t>An author’s choice of words—does he or she use elevated language to make it seem more formal? Does he or she use slang? Are there words that are not in English? For what purpose?</a:t>
            </a:r>
          </a:p>
          <a:p>
            <a:r>
              <a:rPr lang="en-US" dirty="0">
                <a:hlinkClick r:id="rId2"/>
              </a:rPr>
              <a:t>http://www.poemhunter.com/poem/mother-to-son</a:t>
            </a:r>
            <a:r>
              <a:rPr lang="en-US" dirty="0" smtClean="0">
                <a:hlinkClick r:id="rId2"/>
              </a:rPr>
              <a:t>/</a:t>
            </a:r>
            <a:endParaRPr lang="en-US" dirty="0" smtClean="0"/>
          </a:p>
          <a:p>
            <a:r>
              <a:rPr lang="en-US" dirty="0" smtClean="0"/>
              <a:t>What does the diction tell us about the speaker of the poem?</a:t>
            </a:r>
            <a:endParaRPr lang="en-US" dirty="0"/>
          </a:p>
        </p:txBody>
      </p:sp>
    </p:spTree>
    <p:extLst>
      <p:ext uri="{BB962C8B-B14F-4D97-AF65-F5344CB8AC3E}">
        <p14:creationId xmlns:p14="http://schemas.microsoft.com/office/powerpoint/2010/main" val="886217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t>
            </a:r>
            <a:r>
              <a:rPr lang="en-US" dirty="0" smtClean="0"/>
              <a:t>imile</a:t>
            </a:r>
            <a:endParaRPr lang="en-US" dirty="0"/>
          </a:p>
        </p:txBody>
      </p:sp>
      <p:sp>
        <p:nvSpPr>
          <p:cNvPr id="3" name="Content Placeholder 2"/>
          <p:cNvSpPr>
            <a:spLocks noGrp="1"/>
          </p:cNvSpPr>
          <p:nvPr>
            <p:ph idx="1"/>
          </p:nvPr>
        </p:nvSpPr>
        <p:spPr/>
        <p:txBody>
          <a:bodyPr/>
          <a:lstStyle/>
          <a:p>
            <a:r>
              <a:rPr lang="en-US" dirty="0" smtClean="0"/>
              <a:t>Similes, metaphors and personification are examples of figurative language in which an author attempts to find similarities between dissimilar things </a:t>
            </a:r>
          </a:p>
          <a:p>
            <a:r>
              <a:rPr lang="en-US" dirty="0" smtClean="0"/>
              <a:t>Similes are easy to spot because in the comparison the author uses the words “like” or “as”</a:t>
            </a:r>
          </a:p>
          <a:p>
            <a:r>
              <a:rPr lang="en-US" dirty="0" smtClean="0"/>
              <a:t>The school year went by </a:t>
            </a:r>
            <a:r>
              <a:rPr lang="en-US" u="sng" dirty="0" smtClean="0"/>
              <a:t>like</a:t>
            </a:r>
            <a:r>
              <a:rPr lang="en-US" dirty="0" smtClean="0"/>
              <a:t> crystallized honey flowing from a jar--  slowly, intermittently, inevitably</a:t>
            </a:r>
            <a:r>
              <a:rPr lang="is-IS" dirty="0" smtClean="0"/>
              <a:t>…</a:t>
            </a:r>
            <a:endParaRPr lang="en-US" dirty="0"/>
          </a:p>
        </p:txBody>
      </p:sp>
    </p:spTree>
    <p:extLst>
      <p:ext uri="{BB962C8B-B14F-4D97-AF65-F5344CB8AC3E}">
        <p14:creationId xmlns:p14="http://schemas.microsoft.com/office/powerpoint/2010/main" val="136854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a:t>
            </a:r>
            <a:endParaRPr lang="en-US" dirty="0"/>
          </a:p>
        </p:txBody>
      </p:sp>
      <p:sp>
        <p:nvSpPr>
          <p:cNvPr id="3" name="Content Placeholder 2"/>
          <p:cNvSpPr>
            <a:spLocks noGrp="1"/>
          </p:cNvSpPr>
          <p:nvPr>
            <p:ph idx="1"/>
          </p:nvPr>
        </p:nvSpPr>
        <p:spPr/>
        <p:txBody>
          <a:bodyPr/>
          <a:lstStyle/>
          <a:p>
            <a:r>
              <a:rPr lang="en-US" dirty="0" smtClean="0"/>
              <a:t>Tools writers use to enhance their texts</a:t>
            </a:r>
          </a:p>
          <a:p>
            <a:r>
              <a:rPr lang="en-US" dirty="0" smtClean="0"/>
              <a:t>Unlike elements, certain devices might not exist in all texts</a:t>
            </a:r>
          </a:p>
          <a:p>
            <a:r>
              <a:rPr lang="en-US" dirty="0" smtClean="0"/>
              <a:t>Can be used in all genres, poetry, fiction, nonfiction and drama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a:t>
            </a:r>
            <a:r>
              <a:rPr lang="en-US" dirty="0" smtClean="0"/>
              <a:t>yperbole</a:t>
            </a:r>
            <a:endParaRPr lang="en-US" dirty="0"/>
          </a:p>
        </p:txBody>
      </p:sp>
      <p:sp>
        <p:nvSpPr>
          <p:cNvPr id="3" name="Content Placeholder 2"/>
          <p:cNvSpPr>
            <a:spLocks noGrp="1"/>
          </p:cNvSpPr>
          <p:nvPr>
            <p:ph idx="1"/>
          </p:nvPr>
        </p:nvSpPr>
        <p:spPr/>
        <p:txBody>
          <a:bodyPr/>
          <a:lstStyle/>
          <a:p>
            <a:r>
              <a:rPr lang="en-US" dirty="0" smtClean="0"/>
              <a:t>An exaggeration for effect– can show strong feelings toward something</a:t>
            </a:r>
          </a:p>
          <a:p>
            <a:r>
              <a:rPr lang="en-US" dirty="0" smtClean="0"/>
              <a:t>I have a ton of pencils you can borrow. (a ton is 2,000 lbs!)</a:t>
            </a:r>
          </a:p>
          <a:p>
            <a:r>
              <a:rPr lang="en-US" dirty="0" smtClean="0"/>
              <a:t>We waited forever to buy the tickets. </a:t>
            </a:r>
          </a:p>
          <a:p>
            <a:r>
              <a:rPr lang="en-US" dirty="0" smtClean="0"/>
              <a:t>I haven’t eaten since breakfast</a:t>
            </a:r>
            <a:r>
              <a:rPr lang="is-IS" dirty="0" smtClean="0"/>
              <a:t>… I’m starving!</a:t>
            </a:r>
            <a:r>
              <a:rPr lang="en-US" dirty="0" smtClean="0"/>
              <a:t> </a:t>
            </a:r>
          </a:p>
          <a:p>
            <a:endParaRPr lang="en-US" dirty="0"/>
          </a:p>
        </p:txBody>
      </p:sp>
    </p:spTree>
    <p:extLst>
      <p:ext uri="{BB962C8B-B14F-4D97-AF65-F5344CB8AC3E}">
        <p14:creationId xmlns:p14="http://schemas.microsoft.com/office/powerpoint/2010/main" val="1251843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a:t>
            </a:r>
            <a:r>
              <a:rPr lang="en-US" dirty="0" smtClean="0"/>
              <a:t>lliteration</a:t>
            </a:r>
            <a:endParaRPr lang="en-US" dirty="0"/>
          </a:p>
        </p:txBody>
      </p:sp>
      <p:sp>
        <p:nvSpPr>
          <p:cNvPr id="3" name="Content Placeholder 2"/>
          <p:cNvSpPr>
            <a:spLocks noGrp="1"/>
          </p:cNvSpPr>
          <p:nvPr>
            <p:ph idx="1"/>
          </p:nvPr>
        </p:nvSpPr>
        <p:spPr/>
        <p:txBody>
          <a:bodyPr/>
          <a:lstStyle/>
          <a:p>
            <a:r>
              <a:rPr lang="en-US" dirty="0"/>
              <a:t>the repetition of initial sounds in neighboring words</a:t>
            </a:r>
            <a:r>
              <a:rPr lang="en-US" dirty="0" smtClean="0"/>
              <a:t>.</a:t>
            </a:r>
          </a:p>
          <a:p>
            <a:r>
              <a:rPr lang="en-US" dirty="0" smtClean="0"/>
              <a:t>Soothingly, silently, somberly, Anna tended to the wounded child and put her to bed. </a:t>
            </a:r>
          </a:p>
          <a:p>
            <a:r>
              <a:rPr lang="en-US" dirty="0" smtClean="0"/>
              <a:t>We went wildly into the woods without looking back. </a:t>
            </a:r>
            <a:endParaRPr lang="en-US" dirty="0"/>
          </a:p>
        </p:txBody>
      </p:sp>
    </p:spTree>
    <p:extLst>
      <p:ext uri="{BB962C8B-B14F-4D97-AF65-F5344CB8AC3E}">
        <p14:creationId xmlns:p14="http://schemas.microsoft.com/office/powerpoint/2010/main" val="1064758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M</a:t>
            </a:r>
            <a:r>
              <a:rPr lang="en-US" dirty="0" smtClean="0"/>
              <a:t>etaphor</a:t>
            </a:r>
            <a:endParaRPr lang="en-US" dirty="0"/>
          </a:p>
        </p:txBody>
      </p:sp>
      <p:sp>
        <p:nvSpPr>
          <p:cNvPr id="3" name="Content Placeholder 2"/>
          <p:cNvSpPr>
            <a:spLocks noGrp="1"/>
          </p:cNvSpPr>
          <p:nvPr>
            <p:ph idx="1"/>
          </p:nvPr>
        </p:nvSpPr>
        <p:spPr/>
        <p:txBody>
          <a:bodyPr/>
          <a:lstStyle/>
          <a:p>
            <a:r>
              <a:rPr lang="en-US" dirty="0" smtClean="0"/>
              <a:t>Another example of figurative language in which two unlike things are compared– this time without the use of like or as. </a:t>
            </a:r>
          </a:p>
          <a:p>
            <a:r>
              <a:rPr lang="en-US" dirty="0" smtClean="0"/>
              <a:t>Metaphor states one thing IS another</a:t>
            </a:r>
          </a:p>
          <a:p>
            <a:r>
              <a:rPr lang="en-US" dirty="0" smtClean="0"/>
              <a:t>“You are my sunshine, my only sunshine.”</a:t>
            </a:r>
            <a:endParaRPr lang="en-US" dirty="0"/>
          </a:p>
        </p:txBody>
      </p:sp>
    </p:spTree>
    <p:extLst>
      <p:ext uri="{BB962C8B-B14F-4D97-AF65-F5344CB8AC3E}">
        <p14:creationId xmlns:p14="http://schemas.microsoft.com/office/powerpoint/2010/main" val="812892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a:t>
            </a:r>
            <a:r>
              <a:rPr lang="en-US" dirty="0" smtClean="0"/>
              <a:t>ersonification</a:t>
            </a:r>
            <a:endParaRPr lang="en-US" dirty="0"/>
          </a:p>
        </p:txBody>
      </p:sp>
      <p:sp>
        <p:nvSpPr>
          <p:cNvPr id="3" name="Content Placeholder 2"/>
          <p:cNvSpPr>
            <a:spLocks noGrp="1"/>
          </p:cNvSpPr>
          <p:nvPr>
            <p:ph idx="1"/>
          </p:nvPr>
        </p:nvSpPr>
        <p:spPr/>
        <p:txBody>
          <a:bodyPr/>
          <a:lstStyle/>
          <a:p>
            <a:r>
              <a:rPr lang="en-US" dirty="0" smtClean="0"/>
              <a:t>Figurative language in which something nonhuman is given human attributes</a:t>
            </a:r>
          </a:p>
          <a:p>
            <a:r>
              <a:rPr lang="en-US" dirty="0" smtClean="0"/>
              <a:t>The candle’s flame danced throughout the evening</a:t>
            </a:r>
          </a:p>
          <a:p>
            <a:r>
              <a:rPr lang="en-US" dirty="0" smtClean="0"/>
              <a:t>The sky heaved and sobbed a terrible, torrential rain.</a:t>
            </a:r>
            <a:endParaRPr lang="en-US" dirty="0"/>
          </a:p>
        </p:txBody>
      </p:sp>
    </p:spTree>
    <p:extLst>
      <p:ext uri="{BB962C8B-B14F-4D97-AF65-F5344CB8AC3E}">
        <p14:creationId xmlns:p14="http://schemas.microsoft.com/office/powerpoint/2010/main" val="1737963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a:t>
            </a:r>
            <a:r>
              <a:rPr lang="en-US" dirty="0" smtClean="0"/>
              <a:t>xymoron</a:t>
            </a:r>
            <a:endParaRPr lang="en-US" dirty="0"/>
          </a:p>
        </p:txBody>
      </p:sp>
      <p:sp>
        <p:nvSpPr>
          <p:cNvPr id="3" name="Content Placeholder 2"/>
          <p:cNvSpPr>
            <a:spLocks noGrp="1"/>
          </p:cNvSpPr>
          <p:nvPr>
            <p:ph idx="1"/>
          </p:nvPr>
        </p:nvSpPr>
        <p:spPr/>
        <p:txBody>
          <a:bodyPr/>
          <a:lstStyle/>
          <a:p>
            <a:r>
              <a:rPr lang="en-US" dirty="0"/>
              <a:t>a figure of speech in which apparently contradictory terms appear in </a:t>
            </a:r>
            <a:r>
              <a:rPr lang="en-US" dirty="0" smtClean="0"/>
              <a:t>conjunction</a:t>
            </a:r>
          </a:p>
          <a:p>
            <a:r>
              <a:rPr lang="en-US" dirty="0" smtClean="0"/>
              <a:t>Bittersweet chocolate (bitter and sweet are opposites)</a:t>
            </a:r>
          </a:p>
          <a:p>
            <a:r>
              <a:rPr lang="en-US" dirty="0" smtClean="0"/>
              <a:t>At her funeral, the parlor was filled with a deafening silence (something that is deafening is  terribly LOUD, silence is the opposite)</a:t>
            </a:r>
          </a:p>
          <a:p>
            <a:r>
              <a:rPr lang="en-US" dirty="0" smtClean="0"/>
              <a:t>Red Lobster is know for its lobster, cheddar biscuits and jumbo shrimp. (Jumbo means huge, shrimp means tiny)</a:t>
            </a:r>
            <a:endParaRPr lang="en-US" dirty="0"/>
          </a:p>
        </p:txBody>
      </p:sp>
    </p:spTree>
    <p:extLst>
      <p:ext uri="{BB962C8B-B14F-4D97-AF65-F5344CB8AC3E}">
        <p14:creationId xmlns:p14="http://schemas.microsoft.com/office/powerpoint/2010/main" val="1487229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a:t>
            </a:r>
            <a:r>
              <a:rPr lang="en-US" dirty="0" smtClean="0"/>
              <a:t>nomatopoeia</a:t>
            </a:r>
            <a:endParaRPr lang="en-US" dirty="0"/>
          </a:p>
        </p:txBody>
      </p:sp>
      <p:sp>
        <p:nvSpPr>
          <p:cNvPr id="3" name="Content Placeholder 2"/>
          <p:cNvSpPr>
            <a:spLocks noGrp="1"/>
          </p:cNvSpPr>
          <p:nvPr>
            <p:ph idx="1"/>
          </p:nvPr>
        </p:nvSpPr>
        <p:spPr/>
        <p:txBody>
          <a:bodyPr/>
          <a:lstStyle/>
          <a:p>
            <a:r>
              <a:rPr lang="en-US" dirty="0" smtClean="0"/>
              <a:t>Words that sound like their meaning</a:t>
            </a:r>
          </a:p>
          <a:p>
            <a:r>
              <a:rPr lang="en-US" dirty="0" smtClean="0"/>
              <a:t>Sizzle, splatter, crash, boom, hush, splash, hiss</a:t>
            </a:r>
          </a:p>
          <a:p>
            <a:endParaRPr lang="en-US" dirty="0"/>
          </a:p>
        </p:txBody>
      </p:sp>
    </p:spTree>
    <p:extLst>
      <p:ext uri="{BB962C8B-B14F-4D97-AF65-F5344CB8AC3E}">
        <p14:creationId xmlns:p14="http://schemas.microsoft.com/office/powerpoint/2010/main" val="1865368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Symbolism</a:t>
            </a:r>
            <a:endParaRPr lang="en-US" dirty="0"/>
          </a:p>
        </p:txBody>
      </p:sp>
      <p:sp>
        <p:nvSpPr>
          <p:cNvPr id="3" name="Content Placeholder 2"/>
          <p:cNvSpPr>
            <a:spLocks noGrp="1"/>
          </p:cNvSpPr>
          <p:nvPr>
            <p:ph idx="1"/>
          </p:nvPr>
        </p:nvSpPr>
        <p:spPr/>
        <p:txBody>
          <a:bodyPr/>
          <a:lstStyle/>
          <a:p>
            <a:r>
              <a:rPr lang="en-US" dirty="0" smtClean="0"/>
              <a:t>SomeTHING that represents an idea</a:t>
            </a:r>
          </a:p>
          <a:p>
            <a:r>
              <a:rPr lang="en-US" dirty="0" smtClean="0"/>
              <a:t>Can be universal or specific to a story</a:t>
            </a:r>
          </a:p>
          <a:p>
            <a:r>
              <a:rPr lang="en-US" dirty="0" smtClean="0"/>
              <a:t>Universal symbols: colors, seasons, light, animals, etc. </a:t>
            </a:r>
          </a:p>
          <a:p>
            <a:pPr>
              <a:buNone/>
            </a:pPr>
            <a:r>
              <a:rPr lang="en-US" dirty="0" smtClean="0"/>
              <a:t>		</a:t>
            </a:r>
            <a:r>
              <a:rPr lang="en-US" dirty="0" smtClean="0">
                <a:hlinkClick r:id="rId2"/>
              </a:rPr>
              <a:t>https://www.youtube.com/watch?v=NG2zyeVRcbs</a:t>
            </a:r>
            <a:r>
              <a:rPr lang="en-US" dirty="0" smtClean="0"/>
              <a:t>	</a:t>
            </a:r>
          </a:p>
          <a:p>
            <a:pPr>
              <a:buNone/>
            </a:pPr>
            <a:r>
              <a:rPr lang="en-US" dirty="0" smtClean="0"/>
              <a:t>               </a:t>
            </a:r>
            <a:r>
              <a:rPr lang="en-US" dirty="0" smtClean="0">
                <a:hlinkClick r:id="rId3"/>
              </a:rPr>
              <a:t>https://www.youtube.com/watch?v=EoCPuhhE6dw</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Analyze the </a:t>
            </a:r>
            <a:r>
              <a:rPr lang="en-US" dirty="0" smtClean="0"/>
              <a:t>object or events in each song</a:t>
            </a:r>
            <a:endParaRPr lang="en-US" dirty="0"/>
          </a:p>
        </p:txBody>
      </p:sp>
      <p:sp>
        <p:nvSpPr>
          <p:cNvPr id="3" name="Content Placeholder 2"/>
          <p:cNvSpPr>
            <a:spLocks noGrp="1"/>
          </p:cNvSpPr>
          <p:nvPr>
            <p:ph idx="1"/>
          </p:nvPr>
        </p:nvSpPr>
        <p:spPr/>
        <p:txBody>
          <a:bodyPr/>
          <a:lstStyle/>
          <a:p>
            <a:r>
              <a:rPr lang="en-US" dirty="0" smtClean="0"/>
              <a:t>How do each of the speakers feel about these objects or events? </a:t>
            </a:r>
          </a:p>
          <a:p>
            <a:endParaRPr lang="en-US" dirty="0" smtClean="0"/>
          </a:p>
          <a:p>
            <a:pPr>
              <a:buNone/>
            </a:pPr>
            <a:endParaRPr lang="en-US" dirty="0" smtClean="0"/>
          </a:p>
          <a:p>
            <a:r>
              <a:rPr lang="en-US" dirty="0" smtClean="0"/>
              <a:t>So what do they symbolize?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a:t>
            </a:r>
            <a:endParaRPr lang="en-US" dirty="0"/>
          </a:p>
        </p:txBody>
      </p:sp>
      <p:sp>
        <p:nvSpPr>
          <p:cNvPr id="3" name="Content Placeholder 2"/>
          <p:cNvSpPr>
            <a:spLocks noGrp="1"/>
          </p:cNvSpPr>
          <p:nvPr>
            <p:ph idx="1"/>
          </p:nvPr>
        </p:nvSpPr>
        <p:spPr/>
        <p:txBody>
          <a:bodyPr/>
          <a:lstStyle/>
          <a:p>
            <a:r>
              <a:rPr lang="en-US" dirty="0" smtClean="0"/>
              <a:t>An author’s use of hints or clues to suggest events that will occur</a:t>
            </a:r>
          </a:p>
          <a:p>
            <a:pPr>
              <a:buNone/>
            </a:pPr>
            <a:endParaRPr lang="en-US" dirty="0"/>
          </a:p>
        </p:txBody>
      </p:sp>
      <p:pic>
        <p:nvPicPr>
          <p:cNvPr id="4" name="Picture 3"/>
          <p:cNvPicPr>
            <a:picLocks noChangeAspect="1"/>
          </p:cNvPicPr>
          <p:nvPr/>
        </p:nvPicPr>
        <p:blipFill>
          <a:blip r:embed="rId2"/>
          <a:stretch>
            <a:fillRect/>
          </a:stretch>
        </p:blipFill>
        <p:spPr>
          <a:xfrm>
            <a:off x="2095500" y="2624666"/>
            <a:ext cx="4953000" cy="41825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 continued</a:t>
            </a:r>
            <a:endParaRPr lang="en-US" dirty="0"/>
          </a:p>
        </p:txBody>
      </p:sp>
      <p:sp>
        <p:nvSpPr>
          <p:cNvPr id="3" name="Content Placeholder 2"/>
          <p:cNvSpPr>
            <a:spLocks noGrp="1"/>
          </p:cNvSpPr>
          <p:nvPr>
            <p:ph idx="1"/>
          </p:nvPr>
        </p:nvSpPr>
        <p:spPr/>
        <p:txBody>
          <a:bodyPr/>
          <a:lstStyle/>
          <a:p>
            <a:pPr lvl="0"/>
            <a:r>
              <a:rPr lang="en-US" dirty="0" smtClean="0"/>
              <a:t>Little Red Riding Hood:</a:t>
            </a:r>
          </a:p>
          <a:p>
            <a:pPr lvl="0"/>
            <a:r>
              <a:rPr lang="en-US" dirty="0" smtClean="0"/>
              <a:t>Once upon a time, there was a little girl who lived with her mother. Her mother asked her to take her old and lonely grandmother some food one day. "Don't stop along the way. Go straight to your Grandma's house and back. Don't talk to any strangers and watch out for the wolf in the woods! Now get along !”</a:t>
            </a:r>
          </a:p>
          <a:p>
            <a:pPr lvl="0"/>
            <a:r>
              <a:rPr lang="en-US" dirty="0" smtClean="0"/>
              <a:t>What does this foreshadow</a:t>
            </a:r>
            <a:r>
              <a:rPr lang="en-US" dirty="0" smtClean="0"/>
              <a:t>? And what evidence supports/proves this? </a:t>
            </a:r>
            <a:r>
              <a:rPr lang="en-US" dirty="0" smtClean="0"/>
              <a: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Flashback</a:t>
            </a:r>
            <a:endParaRPr lang="en-US" dirty="0"/>
          </a:p>
        </p:txBody>
      </p:sp>
      <p:sp>
        <p:nvSpPr>
          <p:cNvPr id="3" name="Content Placeholder 2"/>
          <p:cNvSpPr>
            <a:spLocks noGrp="1"/>
          </p:cNvSpPr>
          <p:nvPr>
            <p:ph idx="1"/>
          </p:nvPr>
        </p:nvSpPr>
        <p:spPr/>
        <p:txBody>
          <a:bodyPr/>
          <a:lstStyle/>
          <a:p>
            <a:r>
              <a:rPr lang="en-US" dirty="0" smtClean="0"/>
              <a:t>An interruption in the narrative to show an episode that happened before that particular point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 and Mood</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693332"/>
            <a:ext cx="8229600" cy="51646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Allusion</a:t>
            </a:r>
            <a:endParaRPr lang="en-US" dirty="0"/>
          </a:p>
        </p:txBody>
      </p:sp>
      <p:sp>
        <p:nvSpPr>
          <p:cNvPr id="3" name="Content Placeholder 2"/>
          <p:cNvSpPr>
            <a:spLocks noGrp="1"/>
          </p:cNvSpPr>
          <p:nvPr>
            <p:ph idx="1"/>
          </p:nvPr>
        </p:nvSpPr>
        <p:spPr/>
        <p:txBody>
          <a:bodyPr/>
          <a:lstStyle/>
          <a:p>
            <a:r>
              <a:rPr lang="en-US" dirty="0" smtClean="0"/>
              <a:t>A reference to a person, place or event or to another literary work</a:t>
            </a:r>
          </a:p>
          <a:p>
            <a:r>
              <a:rPr lang="en-US" dirty="0" smtClean="0"/>
              <a:t>What is the allusion if someone is called a Nazi? (soup Nazi)</a:t>
            </a:r>
          </a:p>
          <a:p>
            <a:r>
              <a:rPr lang="en-US" dirty="0" smtClean="0"/>
              <a:t>What is being alluded to if a place is described as an Eden?</a:t>
            </a:r>
          </a:p>
          <a:p>
            <a:r>
              <a:rPr lang="en-US" dirty="0" smtClean="0"/>
              <a:t>“We’re not in Kansas </a:t>
            </a:r>
            <a:r>
              <a:rPr lang="en-US" dirty="0" smtClean="0"/>
              <a:t>anymore.”</a:t>
            </a: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266</TotalTime>
  <Words>911</Words>
  <Application>Microsoft Macintosh PowerPoint</Application>
  <PresentationFormat>On-screen Show (4:3)</PresentationFormat>
  <Paragraphs>91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Corbel</vt:lpstr>
      <vt:lpstr>Wingdings</vt:lpstr>
      <vt:lpstr>Arial</vt:lpstr>
      <vt:lpstr>Focus</vt:lpstr>
      <vt:lpstr>Literary Devices</vt:lpstr>
      <vt:lpstr>Literary Devices</vt:lpstr>
      <vt:lpstr>Symbolism</vt:lpstr>
      <vt:lpstr>Analyze the object or events in each song</vt:lpstr>
      <vt:lpstr>Foreshadowing</vt:lpstr>
      <vt:lpstr>Foreshadowing continued</vt:lpstr>
      <vt:lpstr>Flashback</vt:lpstr>
      <vt:lpstr>Tone and Mood</vt:lpstr>
      <vt:lpstr>Allusion</vt:lpstr>
      <vt:lpstr>Irony</vt:lpstr>
      <vt:lpstr>Review Game</vt:lpstr>
      <vt:lpstr>Question 1</vt:lpstr>
      <vt:lpstr>Question 2</vt:lpstr>
      <vt:lpstr>Question 3</vt:lpstr>
      <vt:lpstr>RID SHAMPOO</vt:lpstr>
      <vt:lpstr>Repetition</vt:lpstr>
      <vt:lpstr>Imagery</vt:lpstr>
      <vt:lpstr>Diction</vt:lpstr>
      <vt:lpstr>Simile</vt:lpstr>
      <vt:lpstr>Hyperbole</vt:lpstr>
      <vt:lpstr>Alliteration</vt:lpstr>
      <vt:lpstr>Metaphor</vt:lpstr>
      <vt:lpstr>Personification</vt:lpstr>
      <vt:lpstr>Oxymoron</vt:lpstr>
      <vt:lpstr>Onomatopoeia</vt:lpstr>
    </vt:vector>
  </TitlesOfParts>
  <Company>Patchogue-Medford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Devices</dc:title>
  <dc:creator>PMSD</dc:creator>
  <cp:lastModifiedBy>Microsoft Office User</cp:lastModifiedBy>
  <cp:revision>39</cp:revision>
  <dcterms:created xsi:type="dcterms:W3CDTF">2016-08-23T15:58:43Z</dcterms:created>
  <dcterms:modified xsi:type="dcterms:W3CDTF">2019-10-22T14:38:59Z</dcterms:modified>
</cp:coreProperties>
</file>