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8" r:id="rId3"/>
    <p:sldId id="260" r:id="rId4"/>
    <p:sldId id="259" r:id="rId5"/>
    <p:sldId id="264" r:id="rId6"/>
    <p:sldId id="257" r:id="rId7"/>
    <p:sldId id="263" r:id="rId8"/>
    <p:sldId id="265" r:id="rId9"/>
    <p:sldId id="267" r:id="rId10"/>
    <p:sldId id="269" r:id="rId11"/>
    <p:sldId id="270" r:id="rId12"/>
    <p:sldId id="271" r:id="rId13"/>
    <p:sldId id="273" r:id="rId14"/>
    <p:sldId id="275" r:id="rId15"/>
    <p:sldId id="279" r:id="rId16"/>
    <p:sldId id="299" r:id="rId17"/>
    <p:sldId id="305" r:id="rId18"/>
    <p:sldId id="306" r:id="rId19"/>
    <p:sldId id="276" r:id="rId20"/>
    <p:sldId id="281" r:id="rId21"/>
    <p:sldId id="283" r:id="rId22"/>
    <p:sldId id="285" r:id="rId23"/>
    <p:sldId id="287" r:id="rId24"/>
    <p:sldId id="288" r:id="rId25"/>
    <p:sldId id="290" r:id="rId26"/>
    <p:sldId id="292" r:id="rId27"/>
    <p:sldId id="294" r:id="rId28"/>
    <p:sldId id="296" r:id="rId29"/>
    <p:sldId id="298" r:id="rId30"/>
    <p:sldId id="300" r:id="rId31"/>
    <p:sldId id="301" r:id="rId32"/>
    <p:sldId id="302" r:id="rId33"/>
    <p:sldId id="30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6"/>
    <p:restoredTop sz="93116"/>
  </p:normalViewPr>
  <p:slideViewPr>
    <p:cSldViewPr snapToGrid="0" snapToObjects="1">
      <p:cViewPr>
        <p:scale>
          <a:sx n="109" d="100"/>
          <a:sy n="109" d="100"/>
        </p:scale>
        <p:origin x="-79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A8B87C-7F5A-F646-B283-AF9C4CDB0E30}" type="datetimeFigureOut">
              <a:rPr lang="en-US" smtClean="0"/>
              <a:t>7/24/20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524788-E93A-6D4C-815B-BD9A23BDA487}" type="slidenum">
              <a:rPr lang="en-US" smtClean="0"/>
              <a:t>‹#›</a:t>
            </a:fld>
            <a:endParaRPr lang="en-US"/>
          </a:p>
        </p:txBody>
      </p:sp>
    </p:spTree>
    <p:extLst>
      <p:ext uri="{BB962C8B-B14F-4D97-AF65-F5344CB8AC3E}">
        <p14:creationId xmlns:p14="http://schemas.microsoft.com/office/powerpoint/2010/main" val="985159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24788-E93A-6D4C-815B-BD9A23BDA487}" type="slidenum">
              <a:rPr lang="en-US" smtClean="0"/>
              <a:t>27</a:t>
            </a:fld>
            <a:endParaRPr lang="en-US"/>
          </a:p>
        </p:txBody>
      </p:sp>
    </p:spTree>
    <p:extLst>
      <p:ext uri="{BB962C8B-B14F-4D97-AF65-F5344CB8AC3E}">
        <p14:creationId xmlns:p14="http://schemas.microsoft.com/office/powerpoint/2010/main" val="47355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24788-E93A-6D4C-815B-BD9A23BDA487}" type="slidenum">
              <a:rPr lang="en-US" smtClean="0"/>
              <a:t>28</a:t>
            </a:fld>
            <a:endParaRPr lang="en-US"/>
          </a:p>
        </p:txBody>
      </p:sp>
    </p:spTree>
    <p:extLst>
      <p:ext uri="{BB962C8B-B14F-4D97-AF65-F5344CB8AC3E}">
        <p14:creationId xmlns:p14="http://schemas.microsoft.com/office/powerpoint/2010/main" val="803942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7/24/20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7/24/20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7/24/20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7/24/20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7/24/20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7/24/20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7/24/20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7/24/20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7/24/20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poets.org/poetsorg/poem/still-i-ris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oemhunter.com/poem/mother-to-son/" TargetMode="External"/><Relationship Id="rId3"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h8nHl-2VRv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hyperlink" Target="https://www.youtube.com/watch?v=NG2zyeVRcb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Literary Devices</a:t>
            </a:r>
            <a:endParaRPr lang="en-US" dirty="0"/>
          </a:p>
        </p:txBody>
      </p:sp>
      <p:sp>
        <p:nvSpPr>
          <p:cNvPr id="3" name="Subtitle 2"/>
          <p:cNvSpPr>
            <a:spLocks noGrp="1"/>
          </p:cNvSpPr>
          <p:nvPr>
            <p:ph type="subTitle" idx="1"/>
          </p:nvPr>
        </p:nvSpPr>
        <p:spPr>
          <a:xfrm>
            <a:off x="2215045" y="5875024"/>
            <a:ext cx="8045373" cy="742279"/>
          </a:xfrm>
        </p:spPr>
        <p:txBody>
          <a:bodyPr>
            <a:noAutofit/>
          </a:bodyPr>
          <a:lstStyle/>
          <a:p>
            <a:r>
              <a:rPr lang="en-US" sz="1600" dirty="0" smtClean="0"/>
              <a:t>Literary Elements </a:t>
            </a:r>
          </a:p>
          <a:p>
            <a:r>
              <a:rPr lang="en-US" sz="1600" dirty="0" smtClean="0"/>
              <a:t>&amp; </a:t>
            </a:r>
          </a:p>
          <a:p>
            <a:r>
              <a:rPr lang="en-US" sz="1600" dirty="0" smtClean="0"/>
              <a:t>Literary Techniques</a:t>
            </a:r>
            <a:endParaRPr lang="en-US" sz="1600" dirty="0"/>
          </a:p>
        </p:txBody>
      </p:sp>
      <p:pic>
        <p:nvPicPr>
          <p:cNvPr id="4" name="Picture 3" descr="j0299195.pict"/>
          <p:cNvPicPr>
            <a:picLocks noChangeAspect="1"/>
          </p:cNvPicPr>
          <p:nvPr/>
        </p:nvPicPr>
        <p:blipFill>
          <a:blip r:embed="rId2"/>
          <a:stretch>
            <a:fillRect/>
          </a:stretch>
        </p:blipFill>
        <p:spPr>
          <a:xfrm rot="20901866">
            <a:off x="1667390" y="1266260"/>
            <a:ext cx="1816100" cy="1485900"/>
          </a:xfrm>
          <a:prstGeom prst="rect">
            <a:avLst/>
          </a:prstGeom>
        </p:spPr>
      </p:pic>
      <p:pic>
        <p:nvPicPr>
          <p:cNvPr id="5" name="Picture 4" descr="j0222025.pict"/>
          <p:cNvPicPr>
            <a:picLocks noChangeAspect="1"/>
          </p:cNvPicPr>
          <p:nvPr/>
        </p:nvPicPr>
        <p:blipFill>
          <a:blip r:embed="rId3"/>
          <a:stretch>
            <a:fillRect/>
          </a:stretch>
        </p:blipFill>
        <p:spPr>
          <a:xfrm rot="20519858">
            <a:off x="9381176" y="4689349"/>
            <a:ext cx="1314450" cy="1185675"/>
          </a:xfrm>
          <a:prstGeom prst="rect">
            <a:avLst/>
          </a:prstGeom>
          <a:effectLst>
            <a:glow rad="127000">
              <a:srgbClr val="002060"/>
            </a:glow>
          </a:effectLst>
        </p:spPr>
      </p:pic>
      <p:pic>
        <p:nvPicPr>
          <p:cNvPr id="6" name="Picture 5" descr="j0289947.pict"/>
          <p:cNvPicPr>
            <a:picLocks noChangeAspect="1"/>
          </p:cNvPicPr>
          <p:nvPr/>
        </p:nvPicPr>
        <p:blipFill>
          <a:blip r:embed="rId4"/>
          <a:stretch>
            <a:fillRect/>
          </a:stretch>
        </p:blipFill>
        <p:spPr>
          <a:xfrm>
            <a:off x="1809471" y="3894883"/>
            <a:ext cx="1531937" cy="2154238"/>
          </a:xfrm>
          <a:prstGeom prst="rect">
            <a:avLst/>
          </a:prstGeom>
          <a:effectLst>
            <a:glow rad="127000">
              <a:schemeClr val="accent6">
                <a:lumMod val="50000"/>
              </a:schemeClr>
            </a:glo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6817" y="1159794"/>
            <a:ext cx="1630124" cy="2078138"/>
          </a:xfrm>
          <a:prstGeom prst="rect">
            <a:avLst/>
          </a:prstGeom>
          <a:effectLst>
            <a:glow rad="127000">
              <a:schemeClr val="accent5">
                <a:lumMod val="75000"/>
              </a:schemeClr>
            </a:glow>
          </a:effectLst>
        </p:spPr>
      </p:pic>
    </p:spTree>
    <p:extLst>
      <p:ext uri="{BB962C8B-B14F-4D97-AF65-F5344CB8AC3E}">
        <p14:creationId xmlns:p14="http://schemas.microsoft.com/office/powerpoint/2010/main" val="60640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Foreshadowing</a:t>
            </a:r>
            <a:endParaRPr lang="en-US" dirty="0"/>
          </a:p>
        </p:txBody>
      </p:sp>
      <p:pic>
        <p:nvPicPr>
          <p:cNvPr id="4" name="Picture 3"/>
          <p:cNvPicPr>
            <a:picLocks noChangeAspect="1"/>
          </p:cNvPicPr>
          <p:nvPr/>
        </p:nvPicPr>
        <p:blipFill>
          <a:blip r:embed="rId2"/>
          <a:stretch>
            <a:fillRect/>
          </a:stretch>
        </p:blipFill>
        <p:spPr>
          <a:xfrm>
            <a:off x="3619500" y="2062398"/>
            <a:ext cx="4953000" cy="4182533"/>
          </a:xfrm>
          <a:prstGeom prst="rect">
            <a:avLst/>
          </a:prstGeom>
          <a:ln>
            <a:solidFill>
              <a:schemeClr val="tx1"/>
            </a:solidFill>
          </a:ln>
          <a:effectLst>
            <a:glow rad="127000">
              <a:schemeClr val="tx1"/>
            </a:glow>
          </a:effectLst>
        </p:spPr>
      </p:pic>
      <p:sp>
        <p:nvSpPr>
          <p:cNvPr id="6" name="TextBox 5"/>
          <p:cNvSpPr txBox="1"/>
          <p:nvPr/>
        </p:nvSpPr>
        <p:spPr>
          <a:xfrm>
            <a:off x="1594578" y="1416067"/>
            <a:ext cx="8376909" cy="738664"/>
          </a:xfrm>
          <a:prstGeom prst="rect">
            <a:avLst/>
          </a:prstGeom>
          <a:noFill/>
        </p:spPr>
        <p:txBody>
          <a:bodyPr wrap="none" rtlCol="0">
            <a:spAutoFit/>
          </a:bodyPr>
          <a:lstStyle/>
          <a:p>
            <a:r>
              <a:rPr lang="en-US" sz="2400" dirty="0"/>
              <a:t>An author’s </a:t>
            </a:r>
            <a:r>
              <a:rPr lang="en-US" sz="2400" dirty="0" smtClean="0"/>
              <a:t>use of </a:t>
            </a:r>
            <a:r>
              <a:rPr lang="en-US" sz="2400" dirty="0"/>
              <a:t>hints or clues to suggest events that will </a:t>
            </a:r>
            <a:r>
              <a:rPr lang="en-US" sz="2400" dirty="0" smtClean="0"/>
              <a:t>occur.</a:t>
            </a:r>
            <a:endParaRPr lang="en-US" sz="2400" dirty="0"/>
          </a:p>
          <a:p>
            <a:endParaRPr lang="en-US" dirty="0"/>
          </a:p>
        </p:txBody>
      </p:sp>
    </p:spTree>
    <p:extLst>
      <p:ext uri="{BB962C8B-B14F-4D97-AF65-F5344CB8AC3E}">
        <p14:creationId xmlns:p14="http://schemas.microsoft.com/office/powerpoint/2010/main" val="1317813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Foreshadowing continued</a:t>
            </a:r>
            <a:endParaRPr lang="en-US" dirty="0"/>
          </a:p>
        </p:txBody>
      </p:sp>
      <p:sp>
        <p:nvSpPr>
          <p:cNvPr id="3" name="Content Placeholder 2"/>
          <p:cNvSpPr>
            <a:spLocks noGrp="1"/>
          </p:cNvSpPr>
          <p:nvPr>
            <p:ph idx="1"/>
          </p:nvPr>
        </p:nvSpPr>
        <p:spPr/>
        <p:txBody>
          <a:bodyPr>
            <a:normAutofit fontScale="92500" lnSpcReduction="10000"/>
          </a:bodyPr>
          <a:lstStyle/>
          <a:p>
            <a:pPr marL="0" lvl="0" indent="0">
              <a:buNone/>
            </a:pPr>
            <a:r>
              <a:rPr lang="en-US" sz="2800" dirty="0" smtClean="0">
                <a:solidFill>
                  <a:srgbClr val="FF0000"/>
                </a:solidFill>
              </a:rPr>
              <a:t>Little Red Riding Hood</a:t>
            </a:r>
            <a:r>
              <a:rPr lang="en-US" sz="2800" dirty="0" smtClean="0"/>
              <a:t>:</a:t>
            </a:r>
          </a:p>
          <a:p>
            <a:pPr lvl="0"/>
            <a:r>
              <a:rPr lang="en-US" sz="2800" dirty="0" smtClean="0"/>
              <a:t>Once upon a time, there was a little girl who lived with her mother. Her mother asked her to take her old and lonely grandmother some food one day. "Don't stop along the way. Go straight to your Grandma's house and back. Don't talk to any strangers and watch out for the wolf in the woods! Now get along !”</a:t>
            </a:r>
          </a:p>
          <a:p>
            <a:pPr marL="0" lvl="0" indent="0">
              <a:buNone/>
            </a:pPr>
            <a:r>
              <a:rPr lang="en-US" sz="2800" dirty="0" smtClean="0">
                <a:solidFill>
                  <a:schemeClr val="tx2">
                    <a:lumMod val="75000"/>
                    <a:lumOff val="25000"/>
                  </a:schemeClr>
                </a:solidFill>
              </a:rPr>
              <a:t>What does this excerpt foreshadow? Where do readers specifically see this in the text?  </a:t>
            </a:r>
          </a:p>
          <a:p>
            <a:endParaRPr lang="en-US" dirty="0"/>
          </a:p>
        </p:txBody>
      </p:sp>
    </p:spTree>
    <p:extLst>
      <p:ext uri="{BB962C8B-B14F-4D97-AF65-F5344CB8AC3E}">
        <p14:creationId xmlns:p14="http://schemas.microsoft.com/office/powerpoint/2010/main" val="1907253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Flashback</a:t>
            </a:r>
            <a:endParaRPr lang="en-US" dirty="0"/>
          </a:p>
        </p:txBody>
      </p:sp>
      <p:sp>
        <p:nvSpPr>
          <p:cNvPr id="3" name="Content Placeholder 2"/>
          <p:cNvSpPr>
            <a:spLocks noGrp="1"/>
          </p:cNvSpPr>
          <p:nvPr>
            <p:ph idx="1"/>
          </p:nvPr>
        </p:nvSpPr>
        <p:spPr>
          <a:xfrm>
            <a:off x="1251678" y="1874517"/>
            <a:ext cx="10178322" cy="3593591"/>
          </a:xfrm>
        </p:spPr>
        <p:txBody>
          <a:bodyPr>
            <a:normAutofit/>
          </a:bodyPr>
          <a:lstStyle/>
          <a:p>
            <a:r>
              <a:rPr lang="en-US" sz="2800" dirty="0" smtClean="0"/>
              <a:t>An interruption in the narrative to show an episode that happened before that particular point.</a:t>
            </a:r>
          </a:p>
          <a:p>
            <a:endParaRPr lang="en-US" sz="2400" dirty="0"/>
          </a:p>
          <a:p>
            <a:endParaRPr lang="en-US" sz="2400" dirty="0" smtClean="0"/>
          </a:p>
          <a:p>
            <a:endParaRPr lang="en-US" sz="2400" dirty="0"/>
          </a:p>
          <a:p>
            <a:pPr marL="0" indent="0">
              <a:buNone/>
            </a:pPr>
            <a:r>
              <a:rPr lang="en-US" sz="2400" dirty="0">
                <a:solidFill>
                  <a:schemeClr val="tx2">
                    <a:lumMod val="75000"/>
                    <a:lumOff val="25000"/>
                  </a:schemeClr>
                </a:solidFill>
              </a:rPr>
              <a:t>What </a:t>
            </a:r>
            <a:r>
              <a:rPr lang="en-US" sz="2400" dirty="0" smtClean="0">
                <a:solidFill>
                  <a:schemeClr val="tx2">
                    <a:lumMod val="75000"/>
                    <a:lumOff val="25000"/>
                  </a:schemeClr>
                </a:solidFill>
              </a:rPr>
              <a:t>purpose does flashback serve for readers?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2935288"/>
            <a:ext cx="3621354" cy="3355788"/>
          </a:xfrm>
          <a:prstGeom prst="rect">
            <a:avLst/>
          </a:prstGeom>
          <a:effectLst>
            <a:softEdge rad="165100"/>
          </a:effectLst>
        </p:spPr>
      </p:pic>
    </p:spTree>
    <p:extLst>
      <p:ext uri="{BB962C8B-B14F-4D97-AF65-F5344CB8AC3E}">
        <p14:creationId xmlns:p14="http://schemas.microsoft.com/office/powerpoint/2010/main" val="749564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Tone and Mood</a:t>
            </a:r>
            <a:endParaRPr lang="en-US" dirty="0"/>
          </a:p>
        </p:txBody>
      </p:sp>
      <p:pic>
        <p:nvPicPr>
          <p:cNvPr id="5" name="Picture 4"/>
          <p:cNvPicPr>
            <a:picLocks noChangeAspect="1"/>
          </p:cNvPicPr>
          <p:nvPr/>
        </p:nvPicPr>
        <p:blipFill>
          <a:blip r:embed="rId2"/>
          <a:stretch>
            <a:fillRect/>
          </a:stretch>
        </p:blipFill>
        <p:spPr>
          <a:xfrm>
            <a:off x="961292" y="985472"/>
            <a:ext cx="10965593" cy="6634528"/>
          </a:xfrm>
          <a:prstGeom prst="rect">
            <a:avLst/>
          </a:prstGeom>
        </p:spPr>
      </p:pic>
    </p:spTree>
    <p:extLst>
      <p:ext uri="{BB962C8B-B14F-4D97-AF65-F5344CB8AC3E}">
        <p14:creationId xmlns:p14="http://schemas.microsoft.com/office/powerpoint/2010/main" val="555664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Allusion</a:t>
            </a:r>
            <a:endParaRPr lang="en-US" dirty="0"/>
          </a:p>
        </p:txBody>
      </p:sp>
      <p:sp>
        <p:nvSpPr>
          <p:cNvPr id="3" name="Content Placeholder 2"/>
          <p:cNvSpPr>
            <a:spLocks noGrp="1"/>
          </p:cNvSpPr>
          <p:nvPr>
            <p:ph idx="1"/>
          </p:nvPr>
        </p:nvSpPr>
        <p:spPr>
          <a:xfrm>
            <a:off x="951640" y="1128451"/>
            <a:ext cx="10178322" cy="3593591"/>
          </a:xfrm>
        </p:spPr>
        <p:txBody>
          <a:bodyPr/>
          <a:lstStyle/>
          <a:p>
            <a:pPr marL="0" indent="0">
              <a:buNone/>
            </a:pPr>
            <a:r>
              <a:rPr lang="en-US" sz="2800" dirty="0"/>
              <a:t>A reference to a person, place, idea, or event of historical, cultural, literary, or political significance.</a:t>
            </a:r>
          </a:p>
          <a:p>
            <a:r>
              <a:rPr lang="en-US" sz="2800" dirty="0" smtClean="0"/>
              <a:t>What is being alluded to if a place is described as an Eden?</a:t>
            </a:r>
          </a:p>
          <a:p>
            <a:r>
              <a:rPr lang="en-US" sz="2800" dirty="0" smtClean="0"/>
              <a:t>What is the allusion of the phrase “We’re not in Kansas anymore.”?</a:t>
            </a:r>
          </a:p>
          <a:p>
            <a:pPr>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0726" y="3310064"/>
            <a:ext cx="2332448" cy="3460643"/>
          </a:xfrm>
          <a:prstGeom prst="rect">
            <a:avLst/>
          </a:prstGeom>
          <a:effectLst>
            <a:softEdge rad="381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65963">
            <a:off x="1059389" y="3728568"/>
            <a:ext cx="1552185" cy="1853998"/>
          </a:xfrm>
          <a:prstGeom prst="rect">
            <a:avLst/>
          </a:prstGeom>
          <a:effectLst>
            <a:softEdge rad="114300"/>
          </a:effectLst>
        </p:spPr>
      </p:pic>
      <p:sp>
        <p:nvSpPr>
          <p:cNvPr id="7" name="TextBox 6"/>
          <p:cNvSpPr txBox="1"/>
          <p:nvPr/>
        </p:nvSpPr>
        <p:spPr>
          <a:xfrm>
            <a:off x="2719323" y="3908385"/>
            <a:ext cx="5384615" cy="2862322"/>
          </a:xfrm>
          <a:prstGeom prst="rect">
            <a:avLst/>
          </a:prstGeom>
          <a:noFill/>
        </p:spPr>
        <p:txBody>
          <a:bodyPr wrap="square" rtlCol="0">
            <a:spAutoFit/>
          </a:bodyPr>
          <a:lstStyle/>
          <a:p>
            <a:pPr fontAlgn="base"/>
            <a:r>
              <a:rPr lang="en-US" dirty="0">
                <a:solidFill>
                  <a:schemeClr val="accent5"/>
                </a:solidFill>
              </a:rPr>
              <a:t>In the most high and palmy state of Rome,</a:t>
            </a:r>
          </a:p>
          <a:p>
            <a:pPr fontAlgn="base"/>
            <a:r>
              <a:rPr lang="en-US" dirty="0">
                <a:solidFill>
                  <a:schemeClr val="accent5"/>
                </a:solidFill>
              </a:rPr>
              <a:t>A little ere the mightiest Julius fell,</a:t>
            </a:r>
          </a:p>
          <a:p>
            <a:pPr fontAlgn="base"/>
            <a:r>
              <a:rPr lang="en-US" dirty="0">
                <a:solidFill>
                  <a:schemeClr val="accent5"/>
                </a:solidFill>
              </a:rPr>
              <a:t>The graves stood tenantless and the sheeted dead</a:t>
            </a:r>
          </a:p>
          <a:p>
            <a:pPr fontAlgn="base"/>
            <a:r>
              <a:rPr lang="en-US" dirty="0" smtClean="0">
                <a:solidFill>
                  <a:schemeClr val="accent5"/>
                </a:solidFill>
              </a:rPr>
              <a:t>Did </a:t>
            </a:r>
            <a:r>
              <a:rPr lang="en-US" dirty="0">
                <a:solidFill>
                  <a:schemeClr val="accent5"/>
                </a:solidFill>
              </a:rPr>
              <a:t>squeak and gibber in the Roman streets</a:t>
            </a:r>
          </a:p>
          <a:p>
            <a:pPr fontAlgn="base"/>
            <a:r>
              <a:rPr lang="en-US" dirty="0">
                <a:solidFill>
                  <a:schemeClr val="accent5"/>
                </a:solidFill>
              </a:rPr>
              <a:t>As stars with trains of fire and dews of </a:t>
            </a:r>
            <a:r>
              <a:rPr lang="en-US" dirty="0" smtClean="0">
                <a:solidFill>
                  <a:schemeClr val="accent5"/>
                </a:solidFill>
              </a:rPr>
              <a:t>blood</a:t>
            </a:r>
            <a:r>
              <a:rPr lang="is-IS" dirty="0" smtClean="0">
                <a:solidFill>
                  <a:schemeClr val="accent5"/>
                </a:solidFill>
              </a:rPr>
              <a:t>…</a:t>
            </a:r>
            <a:endParaRPr lang="en-US" dirty="0">
              <a:solidFill>
                <a:schemeClr val="accent5"/>
              </a:solidFill>
            </a:endParaRPr>
          </a:p>
          <a:p>
            <a:pPr fontAlgn="base"/>
            <a:r>
              <a:rPr lang="en-US" dirty="0" smtClean="0">
                <a:solidFill>
                  <a:schemeClr val="accent5"/>
                </a:solidFill>
              </a:rPr>
              <a:t>And </a:t>
            </a:r>
            <a:r>
              <a:rPr lang="en-US" dirty="0">
                <a:solidFill>
                  <a:schemeClr val="accent5"/>
                </a:solidFill>
              </a:rPr>
              <a:t>even the like precurse of feared events,</a:t>
            </a:r>
          </a:p>
          <a:p>
            <a:pPr fontAlgn="base"/>
            <a:r>
              <a:rPr lang="en-US" dirty="0">
                <a:solidFill>
                  <a:schemeClr val="accent5"/>
                </a:solidFill>
              </a:rPr>
              <a:t>As harbingers preceding still the fates</a:t>
            </a:r>
          </a:p>
          <a:p>
            <a:pPr fontAlgn="base"/>
            <a:r>
              <a:rPr lang="en-US" dirty="0">
                <a:solidFill>
                  <a:schemeClr val="accent5"/>
                </a:solidFill>
              </a:rPr>
              <a:t>And prologue to the omen coming </a:t>
            </a:r>
            <a:r>
              <a:rPr lang="en-US" dirty="0" smtClean="0">
                <a:solidFill>
                  <a:schemeClr val="accent5"/>
                </a:solidFill>
              </a:rPr>
              <a:t>on</a:t>
            </a:r>
            <a:r>
              <a:rPr lang="is-IS" dirty="0" smtClean="0">
                <a:solidFill>
                  <a:schemeClr val="accent5"/>
                </a:solidFill>
              </a:rPr>
              <a:t>…</a:t>
            </a:r>
          </a:p>
          <a:p>
            <a:pPr fontAlgn="base"/>
            <a:endParaRPr lang="is-IS" dirty="0" smtClean="0">
              <a:solidFill>
                <a:schemeClr val="accent5"/>
              </a:solidFill>
            </a:endParaRPr>
          </a:p>
          <a:p>
            <a:pPr fontAlgn="base"/>
            <a:r>
              <a:rPr lang="is-IS" dirty="0" smtClean="0">
                <a:solidFill>
                  <a:schemeClr val="accent5"/>
                </a:solidFill>
              </a:rPr>
              <a:t>(</a:t>
            </a:r>
            <a:r>
              <a:rPr lang="is-IS" i="1" dirty="0" smtClean="0">
                <a:solidFill>
                  <a:schemeClr val="accent5"/>
                </a:solidFill>
              </a:rPr>
              <a:t>Hamlet</a:t>
            </a:r>
            <a:r>
              <a:rPr lang="is-IS" dirty="0" smtClean="0">
                <a:solidFill>
                  <a:schemeClr val="accent5"/>
                </a:solidFill>
              </a:rPr>
              <a:t> Act I, sc i)</a:t>
            </a:r>
            <a:endParaRPr lang="en-US" dirty="0">
              <a:solidFill>
                <a:schemeClr val="accent5"/>
              </a:solidFill>
            </a:endParaRPr>
          </a:p>
        </p:txBody>
      </p:sp>
    </p:spTree>
    <p:extLst>
      <p:ext uri="{BB962C8B-B14F-4D97-AF65-F5344CB8AC3E}">
        <p14:creationId xmlns:p14="http://schemas.microsoft.com/office/powerpoint/2010/main" val="1718816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Irony</a:t>
            </a:r>
            <a:endParaRPr lang="en-US" dirty="0"/>
          </a:p>
        </p:txBody>
      </p:sp>
      <p:sp>
        <p:nvSpPr>
          <p:cNvPr id="3" name="Content Placeholder 2"/>
          <p:cNvSpPr>
            <a:spLocks noGrp="1"/>
          </p:cNvSpPr>
          <p:nvPr>
            <p:ph idx="1"/>
          </p:nvPr>
        </p:nvSpPr>
        <p:spPr/>
        <p:txBody>
          <a:bodyPr>
            <a:normAutofit/>
          </a:bodyPr>
          <a:lstStyle/>
          <a:p>
            <a:r>
              <a:rPr lang="en-US" sz="2800" u="sng" dirty="0" smtClean="0"/>
              <a:t>Verbal</a:t>
            </a:r>
            <a:r>
              <a:rPr lang="en-US" sz="2800" dirty="0" smtClean="0"/>
              <a:t>: when words are used to suggest the opposite of their usual meaning</a:t>
            </a:r>
          </a:p>
          <a:p>
            <a:r>
              <a:rPr lang="en-US" sz="2800" u="sng" dirty="0" smtClean="0"/>
              <a:t>Situational</a:t>
            </a:r>
            <a:r>
              <a:rPr lang="en-US" sz="2800" dirty="0" smtClean="0"/>
              <a:t>: when an event occurs that is exactly opposite of expectation (O’Henry’s “The Gift of the Magi”)</a:t>
            </a:r>
          </a:p>
          <a:p>
            <a:r>
              <a:rPr lang="en-US" sz="2800" u="sng" dirty="0" smtClean="0"/>
              <a:t>Dramatic</a:t>
            </a:r>
            <a:r>
              <a:rPr lang="en-US" sz="2800" dirty="0" smtClean="0"/>
              <a:t>: when audience knows something of present or future circumstances that the character(s) do(</a:t>
            </a:r>
            <a:r>
              <a:rPr lang="en-US" sz="2800" dirty="0" err="1" smtClean="0"/>
              <a:t>es</a:t>
            </a:r>
            <a:r>
              <a:rPr lang="en-US" sz="2800" dirty="0" smtClean="0"/>
              <a:t>) not (Shakespeare’s </a:t>
            </a:r>
            <a:r>
              <a:rPr lang="en-US" sz="2800" i="1" dirty="0" smtClean="0"/>
              <a:t>Romeo and Juliet</a:t>
            </a:r>
            <a:r>
              <a:rPr lang="en-US" sz="2800" dirty="0" smtClean="0"/>
              <a:t>)</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57185">
            <a:off x="3687245" y="373694"/>
            <a:ext cx="1281401" cy="1858031"/>
          </a:xfrm>
          <a:prstGeom prst="rect">
            <a:avLst/>
          </a:prstGeom>
          <a:effectLst>
            <a:glow rad="127000">
              <a:schemeClr val="accent1">
                <a:alpha val="96000"/>
              </a:schemeClr>
            </a:glow>
            <a:softEdge rad="381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688">
            <a:off x="7457391" y="443179"/>
            <a:ext cx="1533230" cy="1767983"/>
          </a:xfrm>
          <a:prstGeom prst="rect">
            <a:avLst/>
          </a:prstGeom>
          <a:effectLst>
            <a:glow rad="139700">
              <a:schemeClr val="accent1">
                <a:alpha val="40000"/>
              </a:schemeClr>
            </a:glow>
            <a:softEdge rad="38100"/>
          </a:effectLst>
        </p:spPr>
      </p:pic>
    </p:spTree>
    <p:extLst>
      <p:ext uri="{BB962C8B-B14F-4D97-AF65-F5344CB8AC3E}">
        <p14:creationId xmlns:p14="http://schemas.microsoft.com/office/powerpoint/2010/main" val="2066487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Irony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Additional examples of </a:t>
            </a:r>
            <a:r>
              <a:rPr lang="en-US" b="1" dirty="0" smtClean="0"/>
              <a:t>verbal irony</a:t>
            </a:r>
            <a:r>
              <a:rPr lang="en-US" dirty="0" smtClean="0"/>
              <a:t>:</a:t>
            </a:r>
          </a:p>
          <a:p>
            <a:pPr marL="0" indent="0">
              <a:buNone/>
            </a:pPr>
            <a:endParaRPr lang="en-US" dirty="0"/>
          </a:p>
          <a:p>
            <a:pPr marL="0" indent="0">
              <a:buNone/>
            </a:pPr>
            <a:r>
              <a:rPr lang="en-US" sz="2400" b="1" dirty="0" smtClean="0"/>
              <a:t>Verbal irony </a:t>
            </a:r>
            <a:r>
              <a:rPr lang="en-US" sz="2400" dirty="0" smtClean="0"/>
              <a:t>occurs when words are used to suggest the opposite of their usual and intended meaning:</a:t>
            </a:r>
          </a:p>
          <a:p>
            <a:pPr marL="457200" indent="-457200">
              <a:buFont typeface="+mj-lt"/>
              <a:buAutoNum type="arabicPeriod"/>
            </a:pPr>
            <a:r>
              <a:rPr lang="en-US" sz="2400" dirty="0" smtClean="0"/>
              <a:t>Thanks for the ticket officer! You </a:t>
            </a:r>
            <a:r>
              <a:rPr lang="en-US" sz="2400" i="1" dirty="0" smtClean="0"/>
              <a:t>really</a:t>
            </a:r>
            <a:r>
              <a:rPr lang="en-US" sz="2400" dirty="0" smtClean="0"/>
              <a:t> made my day.</a:t>
            </a:r>
          </a:p>
          <a:p>
            <a:pPr marL="457200" indent="-457200">
              <a:buFont typeface="+mj-lt"/>
              <a:buAutoNum type="arabicPeriod"/>
            </a:pPr>
            <a:r>
              <a:rPr lang="en-US" sz="2400" dirty="0" smtClean="0"/>
              <a:t>I cannot wait to read this seven-hundred page report!</a:t>
            </a:r>
          </a:p>
          <a:p>
            <a:pPr marL="0" indent="0">
              <a:buNone/>
            </a:pPr>
            <a:r>
              <a:rPr lang="en-US" sz="2400" dirty="0" smtClean="0"/>
              <a:t>The above examples show how irony is used to show someone’s frustration or disappointment.</a:t>
            </a:r>
            <a:endParaRPr lang="en-US"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370" b="-1370"/>
          <a:stretch/>
        </p:blipFill>
        <p:spPr>
          <a:xfrm>
            <a:off x="5296625" y="162466"/>
            <a:ext cx="2446838" cy="3044954"/>
          </a:xfrm>
          <a:prstGeom prst="rect">
            <a:avLst/>
          </a:prstGeom>
          <a:effectLst>
            <a:softEdge rad="50800"/>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35" t="13821" r="-1305" b="7907"/>
          <a:stretch/>
        </p:blipFill>
        <p:spPr>
          <a:xfrm>
            <a:off x="7951809" y="394444"/>
            <a:ext cx="3789054" cy="2221434"/>
          </a:xfrm>
          <a:prstGeom prst="rect">
            <a:avLst/>
          </a:prstGeom>
          <a:effectLst>
            <a:softEdge rad="114300"/>
          </a:effectLst>
        </p:spPr>
      </p:pic>
    </p:spTree>
    <p:extLst>
      <p:ext uri="{BB962C8B-B14F-4D97-AF65-F5344CB8AC3E}">
        <p14:creationId xmlns:p14="http://schemas.microsoft.com/office/powerpoint/2010/main" val="166479653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idiom</a:t>
            </a:r>
            <a:endParaRPr lang="en-US" dirty="0"/>
          </a:p>
        </p:txBody>
      </p:sp>
      <p:sp>
        <p:nvSpPr>
          <p:cNvPr id="3" name="Content Placeholder 2"/>
          <p:cNvSpPr>
            <a:spLocks noGrp="1"/>
          </p:cNvSpPr>
          <p:nvPr>
            <p:ph idx="1"/>
          </p:nvPr>
        </p:nvSpPr>
        <p:spPr>
          <a:xfrm>
            <a:off x="1251678" y="1688124"/>
            <a:ext cx="10178322" cy="4308700"/>
          </a:xfrm>
        </p:spPr>
        <p:txBody>
          <a:bodyPr>
            <a:normAutofit fontScale="92500"/>
          </a:bodyPr>
          <a:lstStyle/>
          <a:p>
            <a:r>
              <a:rPr lang="en-US" sz="2400" dirty="0"/>
              <a:t>a</a:t>
            </a:r>
            <a:r>
              <a:rPr lang="en-US" sz="2400" dirty="0" smtClean="0"/>
              <a:t> saying, phrase, or mixed expression in a culture that has a figurative meaning different from its literal meaning. An idiom gains that meaning through repetition in a culture and is often introduced via literature, media, famous people</a:t>
            </a:r>
          </a:p>
          <a:p>
            <a:pPr marL="0" indent="0">
              <a:buNone/>
            </a:pPr>
            <a:r>
              <a:rPr lang="en-US" sz="2400" u="sng" dirty="0" smtClean="0"/>
              <a:t>Examples</a:t>
            </a:r>
            <a:r>
              <a:rPr lang="en-US" sz="2400" dirty="0" smtClean="0"/>
              <a:t>: </a:t>
            </a:r>
          </a:p>
          <a:p>
            <a:pPr marL="457200" indent="-457200">
              <a:buFont typeface="+mj-lt"/>
              <a:buAutoNum type="arabicPeriod"/>
            </a:pPr>
            <a:r>
              <a:rPr lang="en-US" sz="2400" dirty="0"/>
              <a:t>It’s all Greek to me. = </a:t>
            </a:r>
            <a:r>
              <a:rPr lang="en-US" sz="2400" dirty="0" smtClean="0"/>
              <a:t>I </a:t>
            </a:r>
            <a:r>
              <a:rPr lang="en-US" sz="2400" dirty="0"/>
              <a:t>don’t understand it; it’s as if it were written in the incomprehensible language of Greek</a:t>
            </a:r>
            <a:r>
              <a:rPr lang="en-US" sz="2400" dirty="0" smtClean="0"/>
              <a:t>.</a:t>
            </a:r>
          </a:p>
          <a:p>
            <a:pPr marL="457200" indent="-457200">
              <a:buFont typeface="+mj-lt"/>
              <a:buAutoNum type="arabicPeriod"/>
            </a:pPr>
            <a:r>
              <a:rPr lang="en-US" sz="2400" dirty="0"/>
              <a:t>Break a leg! = Good luck, as said to performers (it’s considered a jinx to directly wish a perform “Good luck</a:t>
            </a:r>
            <a:r>
              <a:rPr lang="en-US" sz="2400" dirty="0" smtClean="0"/>
              <a:t>!”)</a:t>
            </a:r>
          </a:p>
          <a:p>
            <a:pPr marL="457200" indent="-457200">
              <a:buFont typeface="+mj-lt"/>
              <a:buAutoNum type="arabicPeriod"/>
            </a:pPr>
            <a:r>
              <a:rPr lang="en-US" sz="2400" dirty="0"/>
              <a:t>Don’t put all your eggs in one basket. = Don’t put all your hope in one thing, as it may not work out.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1131" y="45147"/>
            <a:ext cx="1954026" cy="1642977"/>
          </a:xfrm>
          <a:prstGeom prst="rect">
            <a:avLst/>
          </a:prstGeom>
        </p:spPr>
      </p:pic>
    </p:spTree>
    <p:extLst>
      <p:ext uri="{BB962C8B-B14F-4D97-AF65-F5344CB8AC3E}">
        <p14:creationId xmlns:p14="http://schemas.microsoft.com/office/powerpoint/2010/main" val="431400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cliché</a:t>
            </a:r>
            <a:endParaRPr lang="en-US" dirty="0"/>
          </a:p>
        </p:txBody>
      </p:sp>
      <p:sp>
        <p:nvSpPr>
          <p:cNvPr id="3" name="Content Placeholder 2"/>
          <p:cNvSpPr>
            <a:spLocks noGrp="1"/>
          </p:cNvSpPr>
          <p:nvPr>
            <p:ph idx="1"/>
          </p:nvPr>
        </p:nvSpPr>
        <p:spPr>
          <a:xfrm>
            <a:off x="1251678" y="2778370"/>
            <a:ext cx="10178322" cy="3593591"/>
          </a:xfrm>
        </p:spPr>
        <p:txBody>
          <a:bodyPr>
            <a:normAutofit/>
          </a:bodyPr>
          <a:lstStyle/>
          <a:p>
            <a:r>
              <a:rPr lang="en-US" sz="2800" dirty="0"/>
              <a:t>a</a:t>
            </a:r>
            <a:r>
              <a:rPr lang="en-US" sz="2800" dirty="0" smtClean="0"/>
              <a:t>n overused or predictable expression</a:t>
            </a:r>
          </a:p>
          <a:p>
            <a:pPr marL="0" indent="0">
              <a:buNone/>
            </a:pPr>
            <a:r>
              <a:rPr lang="en-US" sz="2800" u="sng" dirty="0" smtClean="0"/>
              <a:t>Examples</a:t>
            </a:r>
            <a:r>
              <a:rPr lang="en-US" sz="2800" dirty="0" smtClean="0"/>
              <a:t>:</a:t>
            </a:r>
          </a:p>
          <a:p>
            <a:pPr marL="514350" indent="-514350">
              <a:buFont typeface="+mj-lt"/>
              <a:buAutoNum type="arabicPeriod"/>
            </a:pPr>
            <a:r>
              <a:rPr lang="en-US" sz="2800" dirty="0" smtClean="0"/>
              <a:t>As red as a rose</a:t>
            </a:r>
          </a:p>
          <a:p>
            <a:pPr marL="514350" indent="-514350">
              <a:buFont typeface="+mj-lt"/>
              <a:buAutoNum type="arabicPeriod"/>
            </a:pPr>
            <a:r>
              <a:rPr lang="en-US" sz="2800" dirty="0" smtClean="0"/>
              <a:t>You can’t judge a book by its cover. </a:t>
            </a:r>
          </a:p>
          <a:p>
            <a:pPr marL="514350" indent="-514350">
              <a:buFont typeface="+mj-lt"/>
              <a:buAutoNum type="arabicPeriod"/>
            </a:pPr>
            <a:r>
              <a:rPr lang="en-US" sz="2800" dirty="0" smtClean="0"/>
              <a:t>Actions speak louder than words. </a:t>
            </a:r>
          </a:p>
          <a:p>
            <a:pPr marL="514350" indent="-514350">
              <a:buFont typeface="+mj-lt"/>
              <a:buAutoNum type="arabicPeriod"/>
            </a:pPr>
            <a:r>
              <a:rPr lang="en-US" sz="2800" dirty="0" smtClean="0"/>
              <a:t>Love is blind. </a:t>
            </a:r>
          </a:p>
          <a:p>
            <a:pPr marL="0" indent="0">
              <a:buNone/>
            </a:pP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7016" y="980262"/>
            <a:ext cx="3543300" cy="2298700"/>
          </a:xfrm>
          <a:prstGeom prst="rect">
            <a:avLst/>
          </a:prstGeom>
        </p:spPr>
      </p:pic>
    </p:spTree>
    <p:extLst>
      <p:ext uri="{BB962C8B-B14F-4D97-AF65-F5344CB8AC3E}">
        <p14:creationId xmlns:p14="http://schemas.microsoft.com/office/powerpoint/2010/main" val="735341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 s.h.a.m.p.o.o.</a:t>
            </a:r>
            <a:endParaRPr lang="en-US" dirty="0"/>
          </a:p>
        </p:txBody>
      </p:sp>
      <p:sp>
        <p:nvSpPr>
          <p:cNvPr id="3" name="Content Placeholder 2"/>
          <p:cNvSpPr>
            <a:spLocks noGrp="1"/>
          </p:cNvSpPr>
          <p:nvPr>
            <p:ph idx="1"/>
          </p:nvPr>
        </p:nvSpPr>
        <p:spPr>
          <a:xfrm>
            <a:off x="1251678" y="1360026"/>
            <a:ext cx="10178322" cy="3593591"/>
          </a:xfrm>
        </p:spPr>
        <p:txBody>
          <a:bodyPr>
            <a:normAutofit/>
          </a:bodyPr>
          <a:lstStyle/>
          <a:p>
            <a:r>
              <a:rPr lang="en-US" sz="2800" dirty="0" smtClean="0"/>
              <a:t>Use the above mnemonic to remember important and often implemented literary techniques. </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49674">
            <a:off x="1720413" y="3378357"/>
            <a:ext cx="3693498" cy="2352798"/>
          </a:xfrm>
          <a:prstGeom prst="rect">
            <a:avLst/>
          </a:prstGeom>
          <a:effectLst>
            <a:softEdge rad="889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25821">
            <a:off x="5982972" y="3002037"/>
            <a:ext cx="5346700" cy="1524000"/>
          </a:xfrm>
          <a:prstGeom prst="rect">
            <a:avLst/>
          </a:prstGeom>
          <a:effectLst>
            <a:softEdge rad="88900"/>
          </a:effectLst>
        </p:spPr>
      </p:pic>
    </p:spTree>
    <p:extLst>
      <p:ext uri="{BB962C8B-B14F-4D97-AF65-F5344CB8AC3E}">
        <p14:creationId xmlns:p14="http://schemas.microsoft.com/office/powerpoint/2010/main" val="11070130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devices</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sz="2800" dirty="0" smtClean="0"/>
              <a:t>There are two types of literary devices: </a:t>
            </a:r>
            <a:r>
              <a:rPr lang="en-US" sz="2800" b="1" i="1" dirty="0" smtClean="0"/>
              <a:t>literary elements </a:t>
            </a:r>
            <a:r>
              <a:rPr lang="en-US" sz="2800" dirty="0" smtClean="0"/>
              <a:t>and </a:t>
            </a:r>
            <a:r>
              <a:rPr lang="en-US" sz="2800" b="1" i="1" dirty="0" smtClean="0"/>
              <a:t>literary techniques</a:t>
            </a:r>
            <a:r>
              <a:rPr lang="en-US" sz="2800" dirty="0" smtClean="0"/>
              <a:t>.</a:t>
            </a:r>
          </a:p>
          <a:p>
            <a:r>
              <a:rPr lang="en-US" sz="2800" b="1" i="1" dirty="0" smtClean="0">
                <a:solidFill>
                  <a:srgbClr val="FF0000"/>
                </a:solidFill>
              </a:rPr>
              <a:t>Literary elements </a:t>
            </a:r>
            <a:r>
              <a:rPr lang="en-US" sz="2800" dirty="0" smtClean="0"/>
              <a:t>are found in </a:t>
            </a:r>
            <a:r>
              <a:rPr lang="en-US" sz="2800" i="1" u="sng" dirty="0" smtClean="0"/>
              <a:t>every</a:t>
            </a:r>
            <a:r>
              <a:rPr lang="en-US" sz="2800" dirty="0" smtClean="0"/>
              <a:t> well-written piece and are essential to the creation of the literary work.</a:t>
            </a:r>
          </a:p>
          <a:p>
            <a:r>
              <a:rPr lang="en-US" sz="2800" b="1" i="1" dirty="0">
                <a:solidFill>
                  <a:srgbClr val="FF0000"/>
                </a:solidFill>
              </a:rPr>
              <a:t>L</a:t>
            </a:r>
            <a:r>
              <a:rPr lang="en-US" sz="2800" b="1" i="1" dirty="0" smtClean="0">
                <a:solidFill>
                  <a:srgbClr val="FF0000"/>
                </a:solidFill>
              </a:rPr>
              <a:t>iterary techniques </a:t>
            </a:r>
            <a:r>
              <a:rPr lang="en-US" sz="2800" dirty="0" smtClean="0"/>
              <a:t>are the “fancy things” authors use to strengthen their stories. They are not essential, but an authorial choice by the writer. </a:t>
            </a:r>
          </a:p>
          <a:p>
            <a:r>
              <a:rPr lang="en-US" sz="2800" dirty="0" smtClean="0"/>
              <a:t>All devices can be used in all genres, fiction, non-fiction, poetry, and drama.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4679">
            <a:off x="7499069" y="339775"/>
            <a:ext cx="3424920" cy="1747832"/>
          </a:xfrm>
          <a:prstGeom prst="rect">
            <a:avLst/>
          </a:prstGeom>
          <a:effectLst>
            <a:glow rad="127000">
              <a:schemeClr val="accent1"/>
            </a:glow>
            <a:softEdge rad="38100"/>
          </a:effectLst>
        </p:spPr>
      </p:pic>
    </p:spTree>
    <p:extLst>
      <p:ext uri="{BB962C8B-B14F-4D97-AF65-F5344CB8AC3E}">
        <p14:creationId xmlns:p14="http://schemas.microsoft.com/office/powerpoint/2010/main" val="70064242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a:t>
            </a:r>
            <a:r>
              <a:rPr lang="en-US" dirty="0" smtClean="0"/>
              <a:t>epetition</a:t>
            </a:r>
            <a:endParaRPr lang="en-US" dirty="0"/>
          </a:p>
        </p:txBody>
      </p:sp>
      <p:sp>
        <p:nvSpPr>
          <p:cNvPr id="3" name="Content Placeholder 2"/>
          <p:cNvSpPr>
            <a:spLocks noGrp="1"/>
          </p:cNvSpPr>
          <p:nvPr>
            <p:ph idx="1"/>
          </p:nvPr>
        </p:nvSpPr>
        <p:spPr/>
        <p:txBody>
          <a:bodyPr>
            <a:noAutofit/>
          </a:bodyPr>
          <a:lstStyle/>
          <a:p>
            <a:r>
              <a:rPr lang="en-US" sz="2800" dirty="0" smtClean="0"/>
              <a:t>The chorus of a song is repeated to draw attention to the important ideas that are being discussed. Likewise, in poetry, literature and nonfiction, writers sometimes use repetition to draw attention to certain details. </a:t>
            </a:r>
          </a:p>
          <a:p>
            <a:pPr marL="0" indent="0">
              <a:buNone/>
            </a:pPr>
            <a:r>
              <a:rPr lang="en-US" sz="2800" dirty="0">
                <a:hlinkClick r:id="rId2"/>
              </a:rPr>
              <a:t>https://</a:t>
            </a:r>
            <a:r>
              <a:rPr lang="en-US" sz="2800" dirty="0" smtClean="0">
                <a:hlinkClick r:id="rId2"/>
              </a:rPr>
              <a:t>www.poets.org/poetsorg/poem/still-i-rise</a:t>
            </a:r>
            <a:endParaRPr lang="en-US" sz="2800" dirty="0" smtClean="0"/>
          </a:p>
          <a:p>
            <a:endParaRPr lang="en-US" sz="2800" dirty="0" smtClean="0"/>
          </a:p>
          <a:p>
            <a:pPr>
              <a:buFont typeface="Wingdings" charset="2"/>
              <a:buChar char="Ø"/>
            </a:pPr>
            <a:r>
              <a:rPr lang="en-US" sz="2800" dirty="0" smtClean="0"/>
              <a:t>Why does Maya Angelou continue to use the phrase “I Rise” in her poem? </a:t>
            </a:r>
            <a:endParaRPr lang="en-US" sz="2800" dirty="0"/>
          </a:p>
        </p:txBody>
      </p:sp>
    </p:spTree>
    <p:extLst>
      <p:ext uri="{BB962C8B-B14F-4D97-AF65-F5344CB8AC3E}">
        <p14:creationId xmlns:p14="http://schemas.microsoft.com/office/powerpoint/2010/main" val="790385768"/>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a:t>
            </a:r>
            <a:r>
              <a:rPr lang="en-US" dirty="0" smtClean="0"/>
              <a:t>magery</a:t>
            </a:r>
            <a:endParaRPr lang="en-US" dirty="0"/>
          </a:p>
        </p:txBody>
      </p:sp>
      <p:sp>
        <p:nvSpPr>
          <p:cNvPr id="3" name="Content Placeholder 2"/>
          <p:cNvSpPr>
            <a:spLocks noGrp="1"/>
          </p:cNvSpPr>
          <p:nvPr>
            <p:ph idx="1"/>
          </p:nvPr>
        </p:nvSpPr>
        <p:spPr>
          <a:xfrm>
            <a:off x="1251678" y="1513391"/>
            <a:ext cx="9850056" cy="3128058"/>
          </a:xfrm>
        </p:spPr>
        <p:txBody>
          <a:bodyPr>
            <a:noAutofit/>
          </a:bodyPr>
          <a:lstStyle/>
          <a:p>
            <a:r>
              <a:rPr lang="en-US" sz="2800" dirty="0" smtClean="0"/>
              <a:t>Language that appeals to any of the </a:t>
            </a:r>
            <a:r>
              <a:rPr lang="en-US" sz="2800" u="sng" dirty="0" smtClean="0"/>
              <a:t>5 </a:t>
            </a:r>
            <a:r>
              <a:rPr lang="en-US" sz="2800" dirty="0" smtClean="0"/>
              <a:t>senses: sight, smell, sound, touch, taste</a:t>
            </a:r>
          </a:p>
          <a:p>
            <a:pPr marL="514350" indent="-514350">
              <a:buFont typeface="+mj-lt"/>
              <a:buAutoNum type="arabicPeriod"/>
            </a:pPr>
            <a:r>
              <a:rPr lang="en-US" sz="2800" dirty="0" smtClean="0"/>
              <a:t>A description of a concert and its sound can be rich in imagery, even if nothing is mentioned about what it “looks like”</a:t>
            </a:r>
          </a:p>
          <a:p>
            <a:pPr marL="514350" indent="-514350">
              <a:buFont typeface="+mj-lt"/>
              <a:buAutoNum type="arabicPeriod"/>
            </a:pPr>
            <a:r>
              <a:rPr lang="en-US" sz="2800" dirty="0" smtClean="0"/>
              <a:t>Likewise, a description of the aromas of your great-grandmother’s cooking wafting through your house on a summer’s evening consists of imagery- “the warming of cooked onions and oil peppered with the bite of garlic and pungent fish</a:t>
            </a:r>
            <a:r>
              <a:rPr lang="is-IS" sz="2800" dirty="0" smtClean="0"/>
              <a:t>…the familiar char of skin, all creating the rich smell of home”</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9720">
            <a:off x="8742354" y="134671"/>
            <a:ext cx="1502780" cy="1502780"/>
          </a:xfrm>
          <a:prstGeom prst="rect">
            <a:avLst/>
          </a:prstGeom>
          <a:effectLst>
            <a:softEdge rad="88900"/>
          </a:effectLst>
        </p:spPr>
      </p:pic>
    </p:spTree>
    <p:extLst>
      <p:ext uri="{BB962C8B-B14F-4D97-AF65-F5344CB8AC3E}">
        <p14:creationId xmlns:p14="http://schemas.microsoft.com/office/powerpoint/2010/main" val="2511522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a:t>
            </a:r>
            <a:r>
              <a:rPr lang="en-US" dirty="0" smtClean="0"/>
              <a:t>iction</a:t>
            </a:r>
            <a:endParaRPr lang="en-US" dirty="0"/>
          </a:p>
        </p:txBody>
      </p:sp>
      <p:sp>
        <p:nvSpPr>
          <p:cNvPr id="3" name="Content Placeholder 2"/>
          <p:cNvSpPr>
            <a:spLocks noGrp="1"/>
          </p:cNvSpPr>
          <p:nvPr>
            <p:ph idx="1"/>
          </p:nvPr>
        </p:nvSpPr>
        <p:spPr>
          <a:xfrm>
            <a:off x="1251678" y="2736608"/>
            <a:ext cx="10178322" cy="3593591"/>
          </a:xfrm>
        </p:spPr>
        <p:txBody>
          <a:bodyPr>
            <a:normAutofit/>
          </a:bodyPr>
          <a:lstStyle/>
          <a:p>
            <a:r>
              <a:rPr lang="en-US" sz="2800" dirty="0" smtClean="0"/>
              <a:t>An author’s choice of words—does he or she use elevated language to make it seem more formal? Does he or she use slang? Are there words that are not in English? For what purpose?</a:t>
            </a:r>
          </a:p>
          <a:p>
            <a:pPr marL="0" indent="0">
              <a:buNone/>
            </a:pPr>
            <a:r>
              <a:rPr lang="en-US" sz="2800" dirty="0">
                <a:hlinkClick r:id="rId2"/>
              </a:rPr>
              <a:t>http://www.poemhunter.com/poem/mother-to-son</a:t>
            </a:r>
            <a:r>
              <a:rPr lang="en-US" sz="2800" dirty="0" smtClean="0">
                <a:hlinkClick r:id="rId2"/>
              </a:rPr>
              <a:t>/</a:t>
            </a:r>
            <a:endParaRPr lang="en-US" sz="2800" dirty="0" smtClean="0"/>
          </a:p>
          <a:p>
            <a:pPr>
              <a:buFont typeface="Wingdings" charset="2"/>
              <a:buChar char="Ø"/>
            </a:pPr>
            <a:r>
              <a:rPr lang="en-US" sz="2800" dirty="0" smtClean="0"/>
              <a:t>What does the diction tell us about the speaker of the poem?</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614" y="246345"/>
            <a:ext cx="3690395" cy="2460263"/>
          </a:xfrm>
          <a:prstGeom prst="rect">
            <a:avLst/>
          </a:prstGeom>
          <a:effectLst>
            <a:softEdge rad="101600"/>
          </a:effectLst>
        </p:spPr>
      </p:pic>
    </p:spTree>
    <p:extLst>
      <p:ext uri="{BB962C8B-B14F-4D97-AF65-F5344CB8AC3E}">
        <p14:creationId xmlns:p14="http://schemas.microsoft.com/office/powerpoint/2010/main" val="546789768"/>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a:t>
            </a:r>
            <a:r>
              <a:rPr lang="en-US" dirty="0" smtClean="0"/>
              <a:t>imile</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Similes, metaphors and personification are examples of figurative language in which an author attempts to find similarities between dissimilar things </a:t>
            </a:r>
          </a:p>
          <a:p>
            <a:r>
              <a:rPr lang="en-US" sz="2800" dirty="0" smtClean="0"/>
              <a:t>Similes are easy to spot because in the comparison the author uses the words “like” or “as”</a:t>
            </a:r>
          </a:p>
          <a:p>
            <a:pPr marL="0" indent="0">
              <a:buNone/>
            </a:pPr>
            <a:r>
              <a:rPr lang="en-US" sz="2800" u="sng" dirty="0" smtClean="0"/>
              <a:t>Example</a:t>
            </a:r>
            <a:r>
              <a:rPr lang="en-US" sz="2800" dirty="0" smtClean="0"/>
              <a:t>:</a:t>
            </a:r>
          </a:p>
          <a:p>
            <a:pPr marL="0" indent="0">
              <a:buNone/>
            </a:pPr>
            <a:r>
              <a:rPr lang="en-US" sz="2800" dirty="0" smtClean="0"/>
              <a:t>The school year went by </a:t>
            </a:r>
            <a:r>
              <a:rPr lang="en-US" sz="2800" u="sng" dirty="0" smtClean="0"/>
              <a:t>like</a:t>
            </a:r>
            <a:r>
              <a:rPr lang="en-US" sz="2800" dirty="0" smtClean="0"/>
              <a:t> crystallized honey flowing from a jar--  slowly, intermittently, inevitably</a:t>
            </a:r>
            <a:r>
              <a:rPr lang="is-IS" sz="2800" dirty="0" smtClean="0"/>
              <a:t>…</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2241" y="54958"/>
            <a:ext cx="2034894" cy="2146986"/>
          </a:xfrm>
          <a:prstGeom prst="rect">
            <a:avLst/>
          </a:prstGeom>
          <a:effectLst>
            <a:softEdge rad="38100"/>
          </a:effectLst>
        </p:spPr>
      </p:pic>
    </p:spTree>
    <p:extLst>
      <p:ext uri="{BB962C8B-B14F-4D97-AF65-F5344CB8AC3E}">
        <p14:creationId xmlns:p14="http://schemas.microsoft.com/office/powerpoint/2010/main" val="76303109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a:t>
            </a:r>
            <a:r>
              <a:rPr lang="en-US" dirty="0" smtClean="0"/>
              <a:t>yperbole</a:t>
            </a:r>
            <a:endParaRPr lang="en-US" dirty="0"/>
          </a:p>
        </p:txBody>
      </p:sp>
      <p:sp>
        <p:nvSpPr>
          <p:cNvPr id="3" name="Content Placeholder 2"/>
          <p:cNvSpPr>
            <a:spLocks noGrp="1"/>
          </p:cNvSpPr>
          <p:nvPr>
            <p:ph idx="1"/>
          </p:nvPr>
        </p:nvSpPr>
        <p:spPr>
          <a:xfrm>
            <a:off x="1251678" y="2501693"/>
            <a:ext cx="10178322" cy="3593591"/>
          </a:xfrm>
        </p:spPr>
        <p:txBody>
          <a:bodyPr/>
          <a:lstStyle/>
          <a:p>
            <a:r>
              <a:rPr lang="en-US" sz="2800" dirty="0" smtClean="0"/>
              <a:t>An exaggeration for effect– can show strong feelings toward something</a:t>
            </a:r>
          </a:p>
          <a:p>
            <a:pPr marL="0" indent="0">
              <a:buNone/>
            </a:pPr>
            <a:r>
              <a:rPr lang="en-US" sz="2800" u="sng" dirty="0" smtClean="0"/>
              <a:t>Examples</a:t>
            </a:r>
            <a:r>
              <a:rPr lang="en-US" sz="2800" dirty="0" smtClean="0"/>
              <a:t>:</a:t>
            </a:r>
          </a:p>
          <a:p>
            <a:pPr marL="514350" indent="-514350">
              <a:buFont typeface="+mj-lt"/>
              <a:buAutoNum type="arabicPeriod"/>
            </a:pPr>
            <a:r>
              <a:rPr lang="en-US" sz="2800" dirty="0" smtClean="0"/>
              <a:t>I have a ton of pencils you can borrow. (a ton is 2,000 lbs!)</a:t>
            </a:r>
          </a:p>
          <a:p>
            <a:pPr marL="514350" indent="-514350">
              <a:buFont typeface="+mj-lt"/>
              <a:buAutoNum type="arabicPeriod"/>
            </a:pPr>
            <a:r>
              <a:rPr lang="en-US" sz="2800" dirty="0" smtClean="0"/>
              <a:t>We waited forever to buy the tickets. </a:t>
            </a:r>
          </a:p>
          <a:p>
            <a:pPr marL="514350" indent="-514350">
              <a:buFont typeface="+mj-lt"/>
              <a:buAutoNum type="arabicPeriod"/>
            </a:pPr>
            <a:r>
              <a:rPr lang="en-US" sz="2800" dirty="0" smtClean="0"/>
              <a:t>I haven’t eaten since breakfast</a:t>
            </a:r>
            <a:r>
              <a:rPr lang="is-IS" sz="2800" dirty="0" smtClean="0"/>
              <a:t>… I’m starving!</a:t>
            </a:r>
            <a:r>
              <a:rPr lang="en-US" sz="2800" dirty="0" smtClean="0"/>
              <a:t> </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531"/>
          <a:stretch/>
        </p:blipFill>
        <p:spPr>
          <a:xfrm rot="449283">
            <a:off x="7252294" y="408479"/>
            <a:ext cx="2467837" cy="1776843"/>
          </a:xfrm>
          <a:prstGeom prst="rect">
            <a:avLst/>
          </a:prstGeom>
          <a:effectLst>
            <a:glow rad="127000">
              <a:schemeClr val="accent3"/>
            </a:glow>
            <a:softEdge rad="38100"/>
          </a:effectLst>
        </p:spPr>
      </p:pic>
    </p:spTree>
    <p:extLst>
      <p:ext uri="{BB962C8B-B14F-4D97-AF65-F5344CB8AC3E}">
        <p14:creationId xmlns:p14="http://schemas.microsoft.com/office/powerpoint/2010/main" val="984140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a:t>
            </a:r>
            <a:r>
              <a:rPr lang="en-US" dirty="0" smtClean="0"/>
              <a:t>lliteration</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the repetition of initial sounds in neighboring words</a:t>
            </a:r>
            <a:r>
              <a:rPr lang="en-US" sz="2800" dirty="0" smtClean="0"/>
              <a:t>.</a:t>
            </a:r>
          </a:p>
          <a:p>
            <a:pPr marL="0" indent="0">
              <a:buNone/>
            </a:pPr>
            <a:r>
              <a:rPr lang="en-US" sz="2800" u="sng" dirty="0" smtClean="0"/>
              <a:t>Examples</a:t>
            </a:r>
            <a:r>
              <a:rPr lang="en-US" sz="2800" dirty="0" smtClean="0"/>
              <a:t>:</a:t>
            </a:r>
          </a:p>
          <a:p>
            <a:pPr marL="514350" indent="-514350">
              <a:buFont typeface="+mj-lt"/>
              <a:buAutoNum type="arabicPeriod"/>
            </a:pPr>
            <a:r>
              <a:rPr lang="en-US" sz="2800" dirty="0" smtClean="0"/>
              <a:t>Soothingly, silently, somberly,  Anna tended to the wounded child and put her to bed. </a:t>
            </a:r>
          </a:p>
          <a:p>
            <a:pPr marL="514350" indent="-514350">
              <a:buFont typeface="+mj-lt"/>
              <a:buAutoNum type="arabicPeriod"/>
            </a:pPr>
            <a:r>
              <a:rPr lang="en-US" sz="2800" dirty="0" smtClean="0"/>
              <a:t>We went wildly into the woods without looking back. </a:t>
            </a:r>
            <a:endParaRPr lang="en-US" sz="2800" dirty="0"/>
          </a:p>
        </p:txBody>
      </p:sp>
    </p:spTree>
    <p:extLst>
      <p:ext uri="{BB962C8B-B14F-4D97-AF65-F5344CB8AC3E}">
        <p14:creationId xmlns:p14="http://schemas.microsoft.com/office/powerpoint/2010/main" val="18760482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a:t>
            </a:r>
            <a:r>
              <a:rPr lang="en-US" dirty="0" smtClean="0"/>
              <a:t>etaphor</a:t>
            </a:r>
            <a:endParaRPr lang="en-US" dirty="0"/>
          </a:p>
        </p:txBody>
      </p:sp>
      <p:sp>
        <p:nvSpPr>
          <p:cNvPr id="3" name="Content Placeholder 2"/>
          <p:cNvSpPr>
            <a:spLocks noGrp="1"/>
          </p:cNvSpPr>
          <p:nvPr>
            <p:ph idx="1"/>
          </p:nvPr>
        </p:nvSpPr>
        <p:spPr>
          <a:xfrm>
            <a:off x="1251678" y="3975905"/>
            <a:ext cx="10178322" cy="3593591"/>
          </a:xfrm>
        </p:spPr>
        <p:txBody>
          <a:bodyPr>
            <a:normAutofit/>
          </a:bodyPr>
          <a:lstStyle/>
          <a:p>
            <a:r>
              <a:rPr lang="en-US" sz="2800" dirty="0" smtClean="0"/>
              <a:t>Another example of figurative language in which two unlike things are compared– this time </a:t>
            </a:r>
            <a:r>
              <a:rPr lang="en-US" sz="2800" i="1" u="sng" dirty="0" smtClean="0"/>
              <a:t>without</a:t>
            </a:r>
            <a:r>
              <a:rPr lang="en-US" sz="2800" dirty="0" smtClean="0"/>
              <a:t> the use of like or as. </a:t>
            </a:r>
          </a:p>
          <a:p>
            <a:r>
              <a:rPr lang="en-US" sz="2800" dirty="0" smtClean="0"/>
              <a:t>Metaphor states one thing </a:t>
            </a:r>
            <a:r>
              <a:rPr lang="en-US" sz="2800" u="sng" dirty="0" smtClean="0"/>
              <a:t>IS</a:t>
            </a:r>
            <a:r>
              <a:rPr lang="en-US" sz="2800" dirty="0" smtClean="0"/>
              <a:t> another; emphasizes more strongly.</a:t>
            </a:r>
          </a:p>
          <a:p>
            <a:pPr marL="0" indent="0">
              <a:buNone/>
            </a:pPr>
            <a:r>
              <a:rPr lang="en-US" sz="2800" u="sng" dirty="0" smtClean="0"/>
              <a:t>Example</a:t>
            </a:r>
            <a:r>
              <a:rPr lang="en-US" sz="2800" dirty="0" smtClean="0"/>
              <a:t>:</a:t>
            </a:r>
          </a:p>
          <a:p>
            <a:pPr marL="0" indent="0">
              <a:buNone/>
            </a:pPr>
            <a:r>
              <a:rPr lang="en-US" sz="2800" dirty="0" smtClean="0"/>
              <a:t>“You are my sunshine, my only sunshine.”</a:t>
            </a:r>
            <a:endParaRPr lang="en-US" sz="2800" dirty="0"/>
          </a:p>
        </p:txBody>
      </p:sp>
      <p:pic>
        <p:nvPicPr>
          <p:cNvPr id="4" name="Picture 3" descr="Metaphors 51SPGk+tklL._SX450_.jpg"/>
          <p:cNvPicPr>
            <a:picLocks noChangeAspect="1"/>
          </p:cNvPicPr>
          <p:nvPr/>
        </p:nvPicPr>
        <p:blipFill>
          <a:blip r:embed="rId2"/>
          <a:stretch>
            <a:fillRect/>
          </a:stretch>
        </p:blipFill>
        <p:spPr>
          <a:xfrm>
            <a:off x="4978727" y="337688"/>
            <a:ext cx="5936508" cy="3296764"/>
          </a:xfrm>
          <a:prstGeom prst="rect">
            <a:avLst/>
          </a:prstGeom>
          <a:effectLst>
            <a:glow>
              <a:srgbClr val="FF6600">
                <a:alpha val="75000"/>
              </a:srgbClr>
            </a:glo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69192">
            <a:off x="2325189" y="1329642"/>
            <a:ext cx="1580027" cy="2304810"/>
          </a:xfrm>
          <a:prstGeom prst="rect">
            <a:avLst/>
          </a:prstGeom>
          <a:effectLst>
            <a:softEdge rad="76200"/>
          </a:effectLst>
        </p:spPr>
      </p:pic>
    </p:spTree>
    <p:extLst>
      <p:ext uri="{BB962C8B-B14F-4D97-AF65-F5344CB8AC3E}">
        <p14:creationId xmlns:p14="http://schemas.microsoft.com/office/powerpoint/2010/main" val="1222872600"/>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a:t>
            </a:r>
            <a:r>
              <a:rPr lang="en-US" dirty="0" smtClean="0"/>
              <a:t>ersonification</a:t>
            </a:r>
            <a:endParaRPr lang="en-US" dirty="0"/>
          </a:p>
        </p:txBody>
      </p:sp>
      <p:sp>
        <p:nvSpPr>
          <p:cNvPr id="3" name="Content Placeholder 2"/>
          <p:cNvSpPr>
            <a:spLocks noGrp="1"/>
          </p:cNvSpPr>
          <p:nvPr>
            <p:ph idx="1"/>
          </p:nvPr>
        </p:nvSpPr>
        <p:spPr>
          <a:xfrm>
            <a:off x="1402148" y="3264409"/>
            <a:ext cx="10178322" cy="3593591"/>
          </a:xfrm>
        </p:spPr>
        <p:txBody>
          <a:bodyPr>
            <a:normAutofit/>
          </a:bodyPr>
          <a:lstStyle/>
          <a:p>
            <a:r>
              <a:rPr lang="en-US" sz="2800" dirty="0" smtClean="0"/>
              <a:t>Figurative language in which something nonhuman is given human attributes</a:t>
            </a:r>
          </a:p>
          <a:p>
            <a:pPr marL="0" indent="0">
              <a:buNone/>
            </a:pPr>
            <a:r>
              <a:rPr lang="en-US" sz="2800" u="sng" dirty="0" smtClean="0"/>
              <a:t>Examples</a:t>
            </a:r>
            <a:r>
              <a:rPr lang="en-US" sz="2800" dirty="0" smtClean="0"/>
              <a:t>:</a:t>
            </a:r>
          </a:p>
          <a:p>
            <a:pPr marL="514350" indent="-514350">
              <a:buFont typeface="+mj-lt"/>
              <a:buAutoNum type="arabicPeriod"/>
            </a:pPr>
            <a:r>
              <a:rPr lang="en-US" sz="2800" dirty="0" smtClean="0"/>
              <a:t>The candle’s flame danced throughout the evening.</a:t>
            </a:r>
          </a:p>
          <a:p>
            <a:pPr marL="514350" indent="-514350">
              <a:buFont typeface="+mj-lt"/>
              <a:buAutoNum type="arabicPeriod"/>
            </a:pPr>
            <a:r>
              <a:rPr lang="en-US" sz="2800" dirty="0" smtClean="0"/>
              <a:t>The sky heaved and sobbed a terrible, torrential rain.</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21800">
            <a:off x="7729208" y="413750"/>
            <a:ext cx="1953736" cy="2490690"/>
          </a:xfrm>
          <a:prstGeom prst="rect">
            <a:avLst/>
          </a:prstGeom>
          <a:effectLst>
            <a:glow rad="127000">
              <a:schemeClr val="accent5">
                <a:lumMod val="75000"/>
              </a:schemeClr>
            </a:glow>
            <a:softEdge rad="889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9260" y="1261640"/>
            <a:ext cx="2133601" cy="1600201"/>
          </a:xfrm>
          <a:prstGeom prst="rect">
            <a:avLst/>
          </a:prstGeom>
          <a:effectLst>
            <a:softEdge rad="76200"/>
          </a:effectLst>
        </p:spPr>
      </p:pic>
    </p:spTree>
    <p:extLst>
      <p:ext uri="{BB962C8B-B14F-4D97-AF65-F5344CB8AC3E}">
        <p14:creationId xmlns:p14="http://schemas.microsoft.com/office/powerpoint/2010/main" val="98235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a:t>
            </a:r>
            <a:r>
              <a:rPr lang="en-US" dirty="0" smtClean="0"/>
              <a:t>xymoron</a:t>
            </a:r>
            <a:endParaRPr lang="en-US" dirty="0"/>
          </a:p>
        </p:txBody>
      </p:sp>
      <p:sp>
        <p:nvSpPr>
          <p:cNvPr id="3" name="Content Placeholder 2"/>
          <p:cNvSpPr>
            <a:spLocks noGrp="1"/>
          </p:cNvSpPr>
          <p:nvPr>
            <p:ph idx="1"/>
          </p:nvPr>
        </p:nvSpPr>
        <p:spPr>
          <a:xfrm>
            <a:off x="1251678" y="2155620"/>
            <a:ext cx="10178322" cy="3593591"/>
          </a:xfrm>
        </p:spPr>
        <p:txBody>
          <a:bodyPr>
            <a:noAutofit/>
          </a:bodyPr>
          <a:lstStyle/>
          <a:p>
            <a:r>
              <a:rPr lang="en-US" sz="2800" dirty="0"/>
              <a:t>a figure of speech in which apparently contradictory terms appear in </a:t>
            </a:r>
            <a:r>
              <a:rPr lang="en-US" sz="2800" dirty="0" smtClean="0"/>
              <a:t>conjunction</a:t>
            </a:r>
          </a:p>
          <a:p>
            <a:pPr marL="0" indent="0">
              <a:buNone/>
            </a:pPr>
            <a:r>
              <a:rPr lang="en-US" sz="2800" u="sng" dirty="0" smtClean="0"/>
              <a:t>Examples</a:t>
            </a:r>
            <a:r>
              <a:rPr lang="en-US" sz="2800" dirty="0" smtClean="0"/>
              <a:t>: </a:t>
            </a:r>
          </a:p>
          <a:p>
            <a:pPr marL="514350" indent="-514350">
              <a:buFont typeface="+mj-lt"/>
              <a:buAutoNum type="arabicPeriod"/>
            </a:pPr>
            <a:r>
              <a:rPr lang="en-US" sz="2800" dirty="0" smtClean="0"/>
              <a:t>Bittersweet chocolate (bitter and sweet are opposites)</a:t>
            </a:r>
          </a:p>
          <a:p>
            <a:pPr marL="514350" indent="-514350">
              <a:buFont typeface="+mj-lt"/>
              <a:buAutoNum type="arabicPeriod"/>
            </a:pPr>
            <a:r>
              <a:rPr lang="en-US" sz="2800" dirty="0" smtClean="0"/>
              <a:t>At her funeral, the parlor was filled with a deafening silence (something that is deafening is  terribly LOUD, silence is the opposite)</a:t>
            </a:r>
          </a:p>
          <a:p>
            <a:pPr marL="514350" indent="-514350">
              <a:buFont typeface="+mj-lt"/>
              <a:buAutoNum type="arabicPeriod"/>
            </a:pPr>
            <a:r>
              <a:rPr lang="en-US" sz="2800" dirty="0" smtClean="0"/>
              <a:t>Red Lobster is know for its lobster, cheddar biscuits and jumbo shrimp. (jumbo means huge, shrimp means tiny)</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25241">
            <a:off x="6308488" y="250310"/>
            <a:ext cx="2826278" cy="1589781"/>
          </a:xfrm>
          <a:prstGeom prst="rect">
            <a:avLst/>
          </a:prstGeom>
          <a:effectLst>
            <a:glow rad="127000">
              <a:srgbClr val="FFC000"/>
            </a:glow>
            <a:softEdge rad="50800"/>
          </a:effectLst>
        </p:spPr>
      </p:pic>
    </p:spTree>
    <p:extLst>
      <p:ext uri="{BB962C8B-B14F-4D97-AF65-F5344CB8AC3E}">
        <p14:creationId xmlns:p14="http://schemas.microsoft.com/office/powerpoint/2010/main" val="1554021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a:t>
            </a:r>
            <a:r>
              <a:rPr lang="en-US" dirty="0" smtClean="0"/>
              <a:t>nomatopoeia</a:t>
            </a:r>
            <a:endParaRPr lang="en-US" dirty="0"/>
          </a:p>
        </p:txBody>
      </p:sp>
      <p:sp>
        <p:nvSpPr>
          <p:cNvPr id="3" name="Content Placeholder 2"/>
          <p:cNvSpPr>
            <a:spLocks noGrp="1"/>
          </p:cNvSpPr>
          <p:nvPr>
            <p:ph idx="1"/>
          </p:nvPr>
        </p:nvSpPr>
        <p:spPr/>
        <p:txBody>
          <a:bodyPr/>
          <a:lstStyle/>
          <a:p>
            <a:r>
              <a:rPr lang="en-US" sz="2800" dirty="0" smtClean="0"/>
              <a:t>Words that sound like their meaning</a:t>
            </a:r>
          </a:p>
          <a:p>
            <a:pPr marL="0" indent="0">
              <a:buNone/>
            </a:pPr>
            <a:r>
              <a:rPr lang="en-US" sz="2800" u="sng" dirty="0" smtClean="0"/>
              <a:t>Examples</a:t>
            </a:r>
            <a:r>
              <a:rPr lang="en-US" sz="2800" dirty="0" smtClean="0"/>
              <a:t>:</a:t>
            </a:r>
          </a:p>
          <a:p>
            <a:pPr marL="0" indent="0">
              <a:buNone/>
            </a:pPr>
            <a:r>
              <a:rPr lang="en-US" sz="2800" dirty="0" smtClean="0"/>
              <a:t>Sizzle, splatter, crash, boom, hush, splash, hiss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51936">
            <a:off x="9076032" y="3854606"/>
            <a:ext cx="2173147" cy="2437029"/>
          </a:xfrm>
          <a:prstGeom prst="rect">
            <a:avLst/>
          </a:prstGeom>
          <a:effectLst>
            <a:softEdge rad="1016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62994">
            <a:off x="7527767" y="554031"/>
            <a:ext cx="2992243" cy="1997322"/>
          </a:xfrm>
          <a:prstGeom prst="rect">
            <a:avLst/>
          </a:prstGeom>
          <a:effectLst>
            <a:softEdge rad="1016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36981">
            <a:off x="2305671" y="4274272"/>
            <a:ext cx="3171935" cy="2374314"/>
          </a:xfrm>
          <a:prstGeom prst="rect">
            <a:avLst/>
          </a:prstGeom>
          <a:effectLst>
            <a:softEdge rad="50800"/>
          </a:effectLst>
        </p:spPr>
      </p:pic>
    </p:spTree>
    <p:extLst>
      <p:ext uri="{BB962C8B-B14F-4D97-AF65-F5344CB8AC3E}">
        <p14:creationId xmlns:p14="http://schemas.microsoft.com/office/powerpoint/2010/main" val="37379766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Time! </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Let’s test your memory:</a:t>
            </a:r>
          </a:p>
          <a:p>
            <a:r>
              <a:rPr lang="en-US" sz="2800" dirty="0" smtClean="0"/>
              <a:t>Write down three (3) literary elements and their definitions.</a:t>
            </a:r>
          </a:p>
          <a:p>
            <a:r>
              <a:rPr lang="en-US" sz="2800" dirty="0" smtClean="0"/>
              <a:t>Provide examples of each literary element.</a:t>
            </a:r>
          </a:p>
          <a:p>
            <a:r>
              <a:rPr lang="en-US" sz="2800" dirty="0" smtClean="0"/>
              <a:t>Share your definitions and examples with your partner.</a:t>
            </a:r>
          </a:p>
          <a:p>
            <a:r>
              <a:rPr lang="en-US" sz="2800" dirty="0" smtClean="0"/>
              <a:t>Be prepared to share your definitions and examples with the class.</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6186" y="382385"/>
            <a:ext cx="3763008" cy="1950493"/>
          </a:xfrm>
          <a:prstGeom prst="rect">
            <a:avLst/>
          </a:prstGeom>
          <a:effectLst>
            <a:softEdge rad="177800"/>
          </a:effectLst>
        </p:spPr>
      </p:pic>
    </p:spTree>
    <p:extLst>
      <p:ext uri="{BB962C8B-B14F-4D97-AF65-F5344CB8AC3E}">
        <p14:creationId xmlns:p14="http://schemas.microsoft.com/office/powerpoint/2010/main" val="8694825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Review game/Exit slip</a:t>
            </a:r>
            <a:endParaRPr lang="en-US" dirty="0"/>
          </a:p>
        </p:txBody>
      </p:sp>
      <p:sp>
        <p:nvSpPr>
          <p:cNvPr id="3" name="Content Placeholder 2"/>
          <p:cNvSpPr>
            <a:spLocks noGrp="1"/>
          </p:cNvSpPr>
          <p:nvPr>
            <p:ph idx="1"/>
          </p:nvPr>
        </p:nvSpPr>
        <p:spPr/>
        <p:txBody>
          <a:bodyPr/>
          <a:lstStyle/>
          <a:p>
            <a:r>
              <a:rPr lang="en-US" dirty="0" smtClean="0"/>
              <a:t>After each clue, jot down answer on exit slip. Do the best you can.</a:t>
            </a:r>
          </a:p>
          <a:p>
            <a:r>
              <a:rPr lang="en-US" dirty="0" smtClean="0"/>
              <a:t>Good luck! </a:t>
            </a:r>
            <a:endParaRPr lang="en-US" dirty="0"/>
          </a:p>
        </p:txBody>
      </p:sp>
    </p:spTree>
    <p:extLst>
      <p:ext uri="{BB962C8B-B14F-4D97-AF65-F5344CB8AC3E}">
        <p14:creationId xmlns:p14="http://schemas.microsoft.com/office/powerpoint/2010/main" val="303764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r>
              <a:rPr lang="en-US" sz="2800" dirty="0" smtClean="0"/>
              <a:t>Video Clue</a:t>
            </a:r>
          </a:p>
          <a:p>
            <a:pPr marL="0" indent="0">
              <a:buNone/>
            </a:pPr>
            <a:r>
              <a:rPr lang="en-US" sz="2800" dirty="0">
                <a:hlinkClick r:id="rId2"/>
              </a:rPr>
              <a:t>https://</a:t>
            </a:r>
            <a:r>
              <a:rPr lang="en-US" sz="2800" dirty="0" smtClean="0">
                <a:hlinkClick r:id="rId2"/>
              </a:rPr>
              <a:t>www.youtube.com/watch?v=h8nHl-2VRvg</a:t>
            </a:r>
            <a:endParaRPr lang="en-US" sz="2800" dirty="0" smtClean="0"/>
          </a:p>
          <a:p>
            <a:pPr marL="0" indent="0">
              <a:buNone/>
            </a:pPr>
            <a:endParaRPr lang="en-US" dirty="0"/>
          </a:p>
        </p:txBody>
      </p:sp>
    </p:spTree>
    <p:extLst>
      <p:ext uri="{BB962C8B-B14F-4D97-AF65-F5344CB8AC3E}">
        <p14:creationId xmlns:p14="http://schemas.microsoft.com/office/powerpoint/2010/main" val="16853016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r>
              <a:rPr lang="en-US" sz="2800" dirty="0"/>
              <a:t>"The gray-eyed morn smiles on the </a:t>
            </a:r>
            <a:endParaRPr lang="en-US" sz="2800" dirty="0" smtClean="0"/>
          </a:p>
          <a:p>
            <a:pPr marL="0" indent="0">
              <a:buNone/>
            </a:pPr>
            <a:r>
              <a:rPr lang="en-US" sz="2800" dirty="0" smtClean="0"/>
              <a:t>frowning </a:t>
            </a:r>
            <a:r>
              <a:rPr lang="en-US" sz="2800" dirty="0"/>
              <a:t>night,/Check'ring the eastern </a:t>
            </a:r>
            <a:endParaRPr lang="en-US" sz="2800" dirty="0" smtClean="0"/>
          </a:p>
          <a:p>
            <a:pPr marL="0" indent="0">
              <a:buNone/>
            </a:pPr>
            <a:r>
              <a:rPr lang="en-US" sz="2800" dirty="0" smtClean="0"/>
              <a:t>clouds </a:t>
            </a:r>
            <a:r>
              <a:rPr lang="en-US" sz="2800" dirty="0"/>
              <a:t>with streaks of </a:t>
            </a:r>
            <a:r>
              <a:rPr lang="en-US" sz="2800" dirty="0" smtClean="0"/>
              <a:t>light</a:t>
            </a:r>
            <a:r>
              <a:rPr lang="en-US" sz="2800" dirty="0"/>
              <a:t>.</a:t>
            </a:r>
            <a:r>
              <a:rPr lang="en-US" sz="2800" dirty="0" smtClean="0"/>
              <a:t>"</a:t>
            </a:r>
            <a:endParaRPr lang="en-US" sz="2800" dirty="0"/>
          </a:p>
          <a:p>
            <a:pPr marL="0" indent="0">
              <a:buNone/>
            </a:pPr>
            <a:r>
              <a:rPr lang="en-US" sz="2800" dirty="0" smtClean="0"/>
              <a:t>(Friar Laurence from </a:t>
            </a:r>
            <a:r>
              <a:rPr lang="en-US" sz="2800" i="1" dirty="0"/>
              <a:t>Romeo and Juliet</a:t>
            </a:r>
            <a:r>
              <a:rPr lang="en-US" sz="2800" i="1" dirty="0" smtClean="0"/>
              <a: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8584" y="2443164"/>
            <a:ext cx="2717800" cy="4064000"/>
          </a:xfrm>
          <a:prstGeom prst="rect">
            <a:avLst/>
          </a:prstGeom>
          <a:effectLst>
            <a:glow rad="127000">
              <a:schemeClr val="accent5">
                <a:lumMod val="75000"/>
              </a:schemeClr>
            </a:glow>
          </a:effectLst>
        </p:spPr>
      </p:pic>
    </p:spTree>
    <p:extLst>
      <p:ext uri="{BB962C8B-B14F-4D97-AF65-F5344CB8AC3E}">
        <p14:creationId xmlns:p14="http://schemas.microsoft.com/office/powerpoint/2010/main" val="1996276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normAutofit/>
          </a:bodyPr>
          <a:lstStyle/>
          <a:p>
            <a:r>
              <a:rPr lang="en-US" sz="2800" dirty="0" smtClean="0"/>
              <a:t>Phone service out of order? Give us a call.</a:t>
            </a:r>
            <a:endParaRPr lang="en-US" sz="2800" dirty="0"/>
          </a:p>
        </p:txBody>
      </p:sp>
    </p:spTree>
    <p:extLst>
      <p:ext uri="{BB962C8B-B14F-4D97-AF65-F5344CB8AC3E}">
        <p14:creationId xmlns:p14="http://schemas.microsoft.com/office/powerpoint/2010/main" val="2131204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literary devices?</a:t>
            </a:r>
            <a:endParaRPr lang="en-US" dirty="0"/>
          </a:p>
        </p:txBody>
      </p:sp>
      <p:sp>
        <p:nvSpPr>
          <p:cNvPr id="3" name="Content Placeholder 2"/>
          <p:cNvSpPr>
            <a:spLocks noGrp="1"/>
          </p:cNvSpPr>
          <p:nvPr>
            <p:ph idx="1"/>
          </p:nvPr>
        </p:nvSpPr>
        <p:spPr>
          <a:xfrm>
            <a:off x="1251678" y="1406325"/>
            <a:ext cx="10178322" cy="3593591"/>
          </a:xfrm>
        </p:spPr>
        <p:txBody>
          <a:bodyPr/>
          <a:lstStyle/>
          <a:p>
            <a:r>
              <a:rPr lang="en-US" sz="2800" dirty="0" smtClean="0"/>
              <a:t>Literary devices are “tools” used by </a:t>
            </a:r>
            <a:r>
              <a:rPr lang="en-US" sz="2800" dirty="0"/>
              <a:t>author’s </a:t>
            </a:r>
            <a:r>
              <a:rPr lang="en-US" sz="2800" dirty="0" smtClean="0"/>
              <a:t>just as paints and brushes are tools used by painters.</a:t>
            </a:r>
          </a:p>
          <a:p>
            <a:r>
              <a:rPr lang="en-US" sz="2800" dirty="0" smtClean="0"/>
              <a:t>Writers </a:t>
            </a:r>
            <a:r>
              <a:rPr lang="en-US" sz="2800" dirty="0"/>
              <a:t>use literary devices to enhance their literary </a:t>
            </a:r>
            <a:r>
              <a:rPr lang="en-US" sz="2800" dirty="0" smtClean="0"/>
              <a:t>works </a:t>
            </a:r>
            <a:r>
              <a:rPr lang="en-US" sz="2800" dirty="0"/>
              <a:t>and make their writing more interesting to the reader.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928120">
            <a:off x="1906230" y="4028722"/>
            <a:ext cx="2171626" cy="2171626"/>
          </a:xfrm>
          <a:prstGeom prst="rect">
            <a:avLst/>
          </a:prstGeom>
          <a:effectLst>
            <a:glow rad="127000">
              <a:srgbClr val="7030A0"/>
            </a:glo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62922">
            <a:off x="7813785" y="3891442"/>
            <a:ext cx="1726849" cy="2514292"/>
          </a:xfrm>
          <a:prstGeom prst="rect">
            <a:avLst/>
          </a:prstGeom>
          <a:effectLst>
            <a:glow rad="127000">
              <a:srgbClr val="C00000"/>
            </a:glow>
          </a:effectLst>
        </p:spPr>
      </p:pic>
    </p:spTree>
    <p:extLst>
      <p:ext uri="{BB962C8B-B14F-4D97-AF65-F5344CB8AC3E}">
        <p14:creationId xmlns:p14="http://schemas.microsoft.com/office/powerpoint/2010/main" val="752990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elements</a:t>
            </a:r>
            <a:endParaRPr lang="en-US" dirty="0"/>
          </a:p>
        </p:txBody>
      </p:sp>
      <p:sp>
        <p:nvSpPr>
          <p:cNvPr id="3" name="Content Placeholder 2"/>
          <p:cNvSpPr>
            <a:spLocks noGrp="1"/>
          </p:cNvSpPr>
          <p:nvPr>
            <p:ph idx="1"/>
          </p:nvPr>
        </p:nvSpPr>
        <p:spPr/>
        <p:txBody>
          <a:bodyPr>
            <a:normAutofit fontScale="70000" lnSpcReduction="20000"/>
          </a:bodyPr>
          <a:lstStyle/>
          <a:p>
            <a:r>
              <a:rPr lang="en-US" sz="3600" dirty="0" smtClean="0"/>
              <a:t>Literary elements are in every well-written story.</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r>
              <a:rPr lang="en-US" sz="3400" dirty="0" smtClean="0"/>
              <a:t>Let’s review some literary elements on the next slides:</a:t>
            </a:r>
            <a:endParaRPr lang="en-US" sz="3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46378">
            <a:off x="8347140" y="2881275"/>
            <a:ext cx="2922663" cy="2258723"/>
          </a:xfrm>
          <a:prstGeom prst="rect">
            <a:avLst/>
          </a:prstGeom>
          <a:effectLst>
            <a:softEdge rad="88900"/>
          </a:effectLst>
        </p:spPr>
      </p:pic>
    </p:spTree>
    <p:extLst>
      <p:ext uri="{BB962C8B-B14F-4D97-AF65-F5344CB8AC3E}">
        <p14:creationId xmlns:p14="http://schemas.microsoft.com/office/powerpoint/2010/main" val="1456522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73209"/>
          </a:xfrm>
        </p:spPr>
        <p:txBody>
          <a:bodyPr/>
          <a:lstStyle/>
          <a:p>
            <a:r>
              <a:rPr lang="en-US" dirty="0" smtClean="0"/>
              <a:t>Setting, Plot, Conflict, &amp; theme</a:t>
            </a:r>
            <a:endParaRPr lang="en-US" dirty="0"/>
          </a:p>
        </p:txBody>
      </p:sp>
      <p:sp>
        <p:nvSpPr>
          <p:cNvPr id="3" name="Content Placeholder 2"/>
          <p:cNvSpPr>
            <a:spLocks noGrp="1"/>
          </p:cNvSpPr>
          <p:nvPr>
            <p:ph idx="1"/>
          </p:nvPr>
        </p:nvSpPr>
        <p:spPr>
          <a:xfrm>
            <a:off x="1251678" y="1452363"/>
            <a:ext cx="10178322" cy="5260953"/>
          </a:xfrm>
        </p:spPr>
        <p:txBody>
          <a:bodyPr>
            <a:normAutofit fontScale="92500" lnSpcReduction="20000"/>
          </a:bodyPr>
          <a:lstStyle/>
          <a:p>
            <a:r>
              <a:rPr lang="en-US" sz="3000" dirty="0"/>
              <a:t>The </a:t>
            </a:r>
            <a:r>
              <a:rPr lang="en-US" sz="3000" b="1" dirty="0" smtClean="0">
                <a:solidFill>
                  <a:srgbClr val="0070C0"/>
                </a:solidFill>
              </a:rPr>
              <a:t>setting </a:t>
            </a:r>
            <a:r>
              <a:rPr lang="en-US" sz="3000" dirty="0" smtClean="0"/>
              <a:t>is the time and place in which the literary work takes place. </a:t>
            </a:r>
          </a:p>
          <a:p>
            <a:r>
              <a:rPr lang="en-US" sz="3000" dirty="0"/>
              <a:t>The </a:t>
            </a:r>
            <a:r>
              <a:rPr lang="en-US" sz="3000" b="1" dirty="0">
                <a:solidFill>
                  <a:srgbClr val="0070C0"/>
                </a:solidFill>
              </a:rPr>
              <a:t>plot</a:t>
            </a:r>
            <a:r>
              <a:rPr lang="en-US" sz="3000" b="1" dirty="0"/>
              <a:t> </a:t>
            </a:r>
            <a:r>
              <a:rPr lang="en-US" sz="3000" dirty="0"/>
              <a:t>is the sequence of events in a literary work. </a:t>
            </a:r>
            <a:endParaRPr lang="en-US" sz="3000" dirty="0" smtClean="0"/>
          </a:p>
          <a:p>
            <a:r>
              <a:rPr lang="en-US" sz="3000" dirty="0"/>
              <a:t>The </a:t>
            </a:r>
            <a:r>
              <a:rPr lang="en-US" sz="3000" b="1" dirty="0" smtClean="0">
                <a:solidFill>
                  <a:srgbClr val="0070C0"/>
                </a:solidFill>
              </a:rPr>
              <a:t>conflict</a:t>
            </a:r>
            <a:r>
              <a:rPr lang="en-US" sz="3000" dirty="0"/>
              <a:t> </a:t>
            </a:r>
            <a:r>
              <a:rPr lang="en-US" sz="3000" dirty="0" smtClean="0"/>
              <a:t>is essential to any good story. It’s a </a:t>
            </a:r>
            <a:r>
              <a:rPr lang="en-US" sz="3000" dirty="0"/>
              <a:t>struggle between opposing </a:t>
            </a:r>
            <a:r>
              <a:rPr lang="en-US" sz="3000" dirty="0" smtClean="0"/>
              <a:t>forces (good vs. evil) and through the conflict the author will develop the theme whereby the main character or </a:t>
            </a:r>
            <a:r>
              <a:rPr lang="en-US" sz="3000" b="1" dirty="0" smtClean="0">
                <a:solidFill>
                  <a:srgbClr val="0070C0"/>
                </a:solidFill>
              </a:rPr>
              <a:t>protagonist </a:t>
            </a:r>
            <a:r>
              <a:rPr lang="en-US" sz="3000" dirty="0" smtClean="0"/>
              <a:t>will ultimately learn, or not learn, an important lesson. This </a:t>
            </a:r>
            <a:r>
              <a:rPr lang="en-US" sz="3000" dirty="0"/>
              <a:t>struggle can be between two characters, between a main character and society, or between two desires or impulses inside one character’s mind. </a:t>
            </a:r>
          </a:p>
          <a:p>
            <a:r>
              <a:rPr lang="en-US" sz="3000" dirty="0"/>
              <a:t>The </a:t>
            </a:r>
            <a:r>
              <a:rPr lang="en-US" sz="3000" b="1" dirty="0">
                <a:solidFill>
                  <a:srgbClr val="0070C0"/>
                </a:solidFill>
              </a:rPr>
              <a:t>theme</a:t>
            </a:r>
            <a:r>
              <a:rPr lang="en-US" sz="3000" b="1" dirty="0">
                <a:solidFill>
                  <a:schemeClr val="accent3"/>
                </a:solidFill>
              </a:rPr>
              <a:t> </a:t>
            </a:r>
            <a:r>
              <a:rPr lang="en-US" sz="3000" dirty="0"/>
              <a:t>is the central idea or message of the literary work, often a perception about life or human nature. </a:t>
            </a:r>
            <a:endParaRPr lang="en-US" sz="3000" dirty="0" smtClean="0"/>
          </a:p>
          <a:p>
            <a:endParaRPr lang="en-US" sz="2400" dirty="0"/>
          </a:p>
        </p:txBody>
      </p:sp>
    </p:spTree>
    <p:extLst>
      <p:ext uri="{BB962C8B-B14F-4D97-AF65-F5344CB8AC3E}">
        <p14:creationId xmlns:p14="http://schemas.microsoft.com/office/powerpoint/2010/main" val="630813065"/>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altLang="en-US" sz="6000" b="1" dirty="0"/>
              <a:t>Plot</a:t>
            </a:r>
            <a:r>
              <a:rPr lang="is-IS" altLang="en-US" sz="6000" b="1" dirty="0"/>
              <a:t>…</a:t>
            </a:r>
            <a:endParaRPr lang="en-US" altLang="en-US" sz="6000" b="1" dirty="0"/>
          </a:p>
        </p:txBody>
      </p:sp>
      <p:sp>
        <p:nvSpPr>
          <p:cNvPr id="15362" name="Line 12"/>
          <p:cNvSpPr>
            <a:spLocks noChangeShapeType="1"/>
          </p:cNvSpPr>
          <p:nvPr/>
        </p:nvSpPr>
        <p:spPr bwMode="auto">
          <a:xfrm>
            <a:off x="7162800" y="2438400"/>
            <a:ext cx="838200" cy="2895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363" name="Group 20"/>
          <p:cNvGrpSpPr>
            <a:grpSpLocks/>
          </p:cNvGrpSpPr>
          <p:nvPr/>
        </p:nvGrpSpPr>
        <p:grpSpPr bwMode="auto">
          <a:xfrm>
            <a:off x="2133600" y="2527636"/>
            <a:ext cx="7315200" cy="3124200"/>
            <a:chOff x="384" y="1536"/>
            <a:chExt cx="4608" cy="1968"/>
          </a:xfrm>
        </p:grpSpPr>
        <p:sp>
          <p:nvSpPr>
            <p:cNvPr id="15370" name="Line 4"/>
            <p:cNvSpPr>
              <a:spLocks noChangeShapeType="1"/>
            </p:cNvSpPr>
            <p:nvPr/>
          </p:nvSpPr>
          <p:spPr bwMode="auto">
            <a:xfrm>
              <a:off x="384" y="3504"/>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1" name="Line 5"/>
            <p:cNvSpPr>
              <a:spLocks noChangeShapeType="1"/>
            </p:cNvSpPr>
            <p:nvPr/>
          </p:nvSpPr>
          <p:spPr bwMode="auto">
            <a:xfrm flipV="1">
              <a:off x="1728" y="3072"/>
              <a:ext cx="192"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2" name="Line 6"/>
            <p:cNvSpPr>
              <a:spLocks noChangeShapeType="1"/>
            </p:cNvSpPr>
            <p:nvPr/>
          </p:nvSpPr>
          <p:spPr bwMode="auto">
            <a:xfrm>
              <a:off x="1920" y="3072"/>
              <a:ext cx="96"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3" name="Line 7"/>
            <p:cNvSpPr>
              <a:spLocks noChangeShapeType="1"/>
            </p:cNvSpPr>
            <p:nvPr/>
          </p:nvSpPr>
          <p:spPr bwMode="auto">
            <a:xfrm flipV="1">
              <a:off x="2016" y="2784"/>
              <a:ext cx="24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4" name="Line 8"/>
            <p:cNvSpPr>
              <a:spLocks noChangeShapeType="1"/>
            </p:cNvSpPr>
            <p:nvPr/>
          </p:nvSpPr>
          <p:spPr bwMode="auto">
            <a:xfrm>
              <a:off x="2256" y="2784"/>
              <a:ext cx="144"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5" name="Line 9"/>
            <p:cNvSpPr>
              <a:spLocks noChangeShapeType="1"/>
            </p:cNvSpPr>
            <p:nvPr/>
          </p:nvSpPr>
          <p:spPr bwMode="auto">
            <a:xfrm flipV="1">
              <a:off x="2400" y="2592"/>
              <a:ext cx="192"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6" name="Line 10"/>
            <p:cNvSpPr>
              <a:spLocks noChangeShapeType="1"/>
            </p:cNvSpPr>
            <p:nvPr/>
          </p:nvSpPr>
          <p:spPr bwMode="auto">
            <a:xfrm>
              <a:off x="2592" y="2592"/>
              <a:ext cx="96"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7" name="Line 11"/>
            <p:cNvSpPr>
              <a:spLocks noChangeShapeType="1"/>
            </p:cNvSpPr>
            <p:nvPr/>
          </p:nvSpPr>
          <p:spPr bwMode="auto">
            <a:xfrm flipV="1">
              <a:off x="2688" y="1536"/>
              <a:ext cx="864" cy="13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8" name="Line 13"/>
            <p:cNvSpPr>
              <a:spLocks noChangeShapeType="1"/>
            </p:cNvSpPr>
            <p:nvPr/>
          </p:nvSpPr>
          <p:spPr bwMode="auto">
            <a:xfrm>
              <a:off x="4080" y="3360"/>
              <a:ext cx="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364" name="Text Box 15"/>
          <p:cNvSpPr txBox="1">
            <a:spLocks noChangeArrowheads="1"/>
          </p:cNvSpPr>
          <p:nvPr/>
        </p:nvSpPr>
        <p:spPr bwMode="auto">
          <a:xfrm rot="18343572">
            <a:off x="4014136" y="3305576"/>
            <a:ext cx="25083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50000"/>
              </a:spcBef>
              <a:buFontTx/>
              <a:buNone/>
            </a:pPr>
            <a:r>
              <a:rPr lang="en-US" altLang="en-US" sz="2400" b="1" dirty="0">
                <a:solidFill>
                  <a:srgbClr val="0000FF"/>
                </a:solidFill>
              </a:rPr>
              <a:t>3 </a:t>
            </a:r>
            <a:r>
              <a:rPr lang="en-US" altLang="en-US" sz="2400" b="1" dirty="0">
                <a:solidFill>
                  <a:srgbClr val="FF0000"/>
                </a:solidFill>
              </a:rPr>
              <a:t>rising action</a:t>
            </a:r>
            <a:endParaRPr lang="en-US" altLang="en-US" sz="2400" b="1" dirty="0">
              <a:solidFill>
                <a:srgbClr val="0000FF"/>
              </a:solidFill>
            </a:endParaRPr>
          </a:p>
        </p:txBody>
      </p:sp>
      <p:sp>
        <p:nvSpPr>
          <p:cNvPr id="15365" name="Text Box 16"/>
          <p:cNvSpPr txBox="1">
            <a:spLocks noChangeArrowheads="1"/>
          </p:cNvSpPr>
          <p:nvPr/>
        </p:nvSpPr>
        <p:spPr bwMode="auto">
          <a:xfrm>
            <a:off x="2438400" y="5655485"/>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50000"/>
              </a:spcBef>
              <a:buFontTx/>
              <a:buNone/>
            </a:pPr>
            <a:r>
              <a:rPr lang="en-US" altLang="en-US" sz="2400" b="1" dirty="0">
                <a:solidFill>
                  <a:srgbClr val="0000FF"/>
                </a:solidFill>
              </a:rPr>
              <a:t>1 </a:t>
            </a:r>
            <a:r>
              <a:rPr lang="en-US" altLang="en-US" sz="2400" b="1" dirty="0">
                <a:solidFill>
                  <a:srgbClr val="FF0000"/>
                </a:solidFill>
              </a:rPr>
              <a:t>exposition</a:t>
            </a:r>
          </a:p>
        </p:txBody>
      </p:sp>
      <p:sp>
        <p:nvSpPr>
          <p:cNvPr id="15366" name="Text Box 17"/>
          <p:cNvSpPr txBox="1">
            <a:spLocks noChangeArrowheads="1"/>
          </p:cNvSpPr>
          <p:nvPr/>
        </p:nvSpPr>
        <p:spPr bwMode="auto">
          <a:xfrm>
            <a:off x="6934200" y="1905001"/>
            <a:ext cx="404422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50000"/>
              </a:spcBef>
              <a:buNone/>
            </a:pPr>
            <a:r>
              <a:rPr lang="en-US" altLang="en-US" sz="2400" b="1">
                <a:solidFill>
                  <a:srgbClr val="0000FF"/>
                </a:solidFill>
              </a:rPr>
              <a:t>4 </a:t>
            </a:r>
            <a:r>
              <a:rPr lang="en-US" altLang="en-US" sz="2400" b="1" smtClean="0">
                <a:solidFill>
                  <a:srgbClr val="FF0000"/>
                </a:solidFill>
              </a:rPr>
              <a:t>climax or turning </a:t>
            </a:r>
            <a:r>
              <a:rPr lang="en-US" altLang="en-US" sz="2400" b="1">
                <a:solidFill>
                  <a:srgbClr val="FF0000"/>
                </a:solidFill>
              </a:rPr>
              <a:t>point</a:t>
            </a:r>
            <a:endParaRPr lang="en-US" altLang="en-US" sz="2400" b="1" dirty="0">
              <a:solidFill>
                <a:srgbClr val="0000FF"/>
              </a:solidFill>
            </a:endParaRPr>
          </a:p>
          <a:p>
            <a:pPr eaLnBrk="1" hangingPunct="1">
              <a:spcBef>
                <a:spcPct val="50000"/>
              </a:spcBef>
              <a:buFontTx/>
              <a:buNone/>
            </a:pPr>
            <a:endParaRPr lang="en-US" altLang="en-US" sz="2400" b="1" dirty="0">
              <a:solidFill>
                <a:srgbClr val="0000FF"/>
              </a:solidFill>
            </a:endParaRPr>
          </a:p>
        </p:txBody>
      </p:sp>
      <p:sp>
        <p:nvSpPr>
          <p:cNvPr id="15367" name="Text Box 18"/>
          <p:cNvSpPr txBox="1">
            <a:spLocks noChangeArrowheads="1"/>
          </p:cNvSpPr>
          <p:nvPr/>
        </p:nvSpPr>
        <p:spPr bwMode="auto">
          <a:xfrm rot="4336738">
            <a:off x="6241854" y="3417071"/>
            <a:ext cx="26990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50000"/>
              </a:spcBef>
              <a:buNone/>
            </a:pPr>
            <a:r>
              <a:rPr lang="en-US" altLang="en-US" sz="2400" b="1" dirty="0">
                <a:solidFill>
                  <a:srgbClr val="0000FF"/>
                </a:solidFill>
              </a:rPr>
              <a:t>5 </a:t>
            </a:r>
            <a:r>
              <a:rPr lang="en-US" altLang="en-US" sz="2400" b="1" dirty="0">
                <a:solidFill>
                  <a:srgbClr val="FF0000"/>
                </a:solidFill>
              </a:rPr>
              <a:t>falling action</a:t>
            </a:r>
            <a:endParaRPr lang="en-US" altLang="en-US" sz="2400" b="1" dirty="0">
              <a:solidFill>
                <a:srgbClr val="0000FF"/>
              </a:solidFill>
            </a:endParaRPr>
          </a:p>
          <a:p>
            <a:pPr eaLnBrk="1" hangingPunct="1">
              <a:spcBef>
                <a:spcPct val="50000"/>
              </a:spcBef>
              <a:buFontTx/>
              <a:buNone/>
            </a:pPr>
            <a:endParaRPr lang="en-US" altLang="en-US" b="1" dirty="0">
              <a:solidFill>
                <a:srgbClr val="0000FF"/>
              </a:solidFill>
            </a:endParaRPr>
          </a:p>
        </p:txBody>
      </p:sp>
      <p:sp>
        <p:nvSpPr>
          <p:cNvPr id="15368" name="Text Box 19"/>
          <p:cNvSpPr txBox="1">
            <a:spLocks noChangeArrowheads="1"/>
          </p:cNvSpPr>
          <p:nvPr/>
        </p:nvSpPr>
        <p:spPr bwMode="auto">
          <a:xfrm>
            <a:off x="7914132" y="5429223"/>
            <a:ext cx="26966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50000"/>
              </a:spcBef>
              <a:buFontTx/>
              <a:buNone/>
            </a:pPr>
            <a:r>
              <a:rPr lang="en-US" altLang="en-US" sz="2400" b="1" dirty="0">
                <a:solidFill>
                  <a:srgbClr val="0000FF"/>
                </a:solidFill>
              </a:rPr>
              <a:t>6 </a:t>
            </a:r>
            <a:r>
              <a:rPr lang="en-US" altLang="en-US" sz="2400" b="1" dirty="0">
                <a:solidFill>
                  <a:srgbClr val="FF0000"/>
                </a:solidFill>
              </a:rPr>
              <a:t>resolution</a:t>
            </a:r>
            <a:endParaRPr lang="en-US" altLang="en-US" sz="2400" b="1" dirty="0">
              <a:solidFill>
                <a:srgbClr val="0000FF"/>
              </a:solidFill>
            </a:endParaRPr>
          </a:p>
        </p:txBody>
      </p:sp>
      <p:pic>
        <p:nvPicPr>
          <p:cNvPr id="88088" name="Picture 24" descr="j021291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4343401"/>
            <a:ext cx="1219200" cy="1268413"/>
          </a:xfrm>
          <a:noFill/>
        </p:spPr>
      </p:pic>
      <p:sp>
        <p:nvSpPr>
          <p:cNvPr id="2" name="TextBox 1"/>
          <p:cNvSpPr txBox="1"/>
          <p:nvPr/>
        </p:nvSpPr>
        <p:spPr>
          <a:xfrm>
            <a:off x="1088021" y="1186070"/>
            <a:ext cx="10232020" cy="830997"/>
          </a:xfrm>
          <a:prstGeom prst="rect">
            <a:avLst/>
          </a:prstGeom>
          <a:noFill/>
        </p:spPr>
        <p:txBody>
          <a:bodyPr wrap="square" rtlCol="0">
            <a:spAutoFit/>
          </a:bodyPr>
          <a:lstStyle/>
          <a:p>
            <a:pPr eaLnBrk="1" hangingPunct="1"/>
            <a:r>
              <a:rPr lang="en-US" altLang="en-US" sz="2400" dirty="0"/>
              <a:t>the organized pattern or sequence of events that make up a story.  Every plot is made up of a series of incidents that are related to one another.</a:t>
            </a:r>
          </a:p>
        </p:txBody>
      </p:sp>
      <p:sp>
        <p:nvSpPr>
          <p:cNvPr id="3" name="TextBox 2"/>
          <p:cNvSpPr txBox="1"/>
          <p:nvPr/>
        </p:nvSpPr>
        <p:spPr>
          <a:xfrm>
            <a:off x="2814203" y="4964668"/>
            <a:ext cx="1534394" cy="738664"/>
          </a:xfrm>
          <a:prstGeom prst="rect">
            <a:avLst/>
          </a:prstGeom>
          <a:noFill/>
        </p:spPr>
        <p:txBody>
          <a:bodyPr wrap="none" rtlCol="0">
            <a:spAutoFit/>
          </a:bodyPr>
          <a:lstStyle/>
          <a:p>
            <a:r>
              <a:rPr lang="en-US" altLang="en-US" sz="2400" b="1" dirty="0">
                <a:solidFill>
                  <a:srgbClr val="0000FF"/>
                </a:solidFill>
              </a:rPr>
              <a:t>2 </a:t>
            </a:r>
            <a:r>
              <a:rPr lang="en-US" altLang="en-US" sz="2400" b="1" dirty="0">
                <a:solidFill>
                  <a:srgbClr val="FF0000"/>
                </a:solidFill>
              </a:rPr>
              <a:t>conflict</a:t>
            </a:r>
            <a:endParaRPr lang="en-US" altLang="en-US" sz="2400" b="1" dirty="0">
              <a:solidFill>
                <a:srgbClr val="0000FF"/>
              </a:solidFill>
            </a:endParaRPr>
          </a:p>
          <a:p>
            <a:endParaRPr lang="en-US" dirty="0"/>
          </a:p>
        </p:txBody>
      </p:sp>
    </p:spTree>
    <p:extLst>
      <p:ext uri="{BB962C8B-B14F-4D97-AF65-F5344CB8AC3E}">
        <p14:creationId xmlns:p14="http://schemas.microsoft.com/office/powerpoint/2010/main" val="18854763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9166 0.00764 L 0.225 0.00764 " pathEditMode="relative" ptsTypes="AA">
                                      <p:cBhvr>
                                        <p:cTn id="6" dur="2000" fill="hold"/>
                                        <p:tgtEl>
                                          <p:spTgt spid="88088"/>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22499 0.00764 L 0.35833 -0.12569 " pathEditMode="relative" ptsTypes="AA">
                                      <p:cBhvr>
                                        <p:cTn id="10" dur="2000" fill="hold"/>
                                        <p:tgtEl>
                                          <p:spTgt spid="88088"/>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35833 -0.12569 L 0.52499 -0.42569 " pathEditMode="relative" ptsTypes="AA">
                                      <p:cBhvr>
                                        <p:cTn id="14" dur="2000" fill="hold"/>
                                        <p:tgtEl>
                                          <p:spTgt spid="88088"/>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525 -0.42569 L 0.59167 -0.20347 " pathEditMode="relative" ptsTypes="AA">
                                      <p:cBhvr>
                                        <p:cTn id="18" dur="2000" fill="hold"/>
                                        <p:tgtEl>
                                          <p:spTgt spid="88088"/>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nodeType="clickEffect">
                                  <p:stCondLst>
                                    <p:cond delay="0"/>
                                  </p:stCondLst>
                                  <p:childTnLst>
                                    <p:animMotion origin="layout" path="M 0.59166 -0.20347 L 0.65833 -0.00347 " pathEditMode="relative" ptsTypes="AA">
                                      <p:cBhvr>
                                        <p:cTn id="22" dur="2000" fill="hold"/>
                                        <p:tgtEl>
                                          <p:spTgt spid="88088"/>
                                        </p:tgtEl>
                                        <p:attrNameLst>
                                          <p:attrName>ppt_x</p:attrName>
                                          <p:attrName>ppt_y</p:attrName>
                                        </p:attrNameLst>
                                      </p:cBhvr>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nodeType="clickEffect">
                                  <p:stCondLst>
                                    <p:cond delay="0"/>
                                  </p:stCondLst>
                                  <p:childTnLst>
                                    <p:animMotion origin="layout" path="M 0.65833 -0.00347 L 0.83333 -0.00347 " pathEditMode="relative" ptsTypes="AA">
                                      <p:cBhvr>
                                        <p:cTn id="26" dur="2000" fill="hold"/>
                                        <p:tgtEl>
                                          <p:spTgt spid="8808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Characterization / S.T.E.A.L.</a:t>
            </a:r>
            <a:endParaRPr lang="en-US" dirty="0"/>
          </a:p>
        </p:txBody>
      </p:sp>
      <p:sp>
        <p:nvSpPr>
          <p:cNvPr id="3" name="Content Placeholder 2"/>
          <p:cNvSpPr>
            <a:spLocks noGrp="1"/>
          </p:cNvSpPr>
          <p:nvPr>
            <p:ph idx="1"/>
          </p:nvPr>
        </p:nvSpPr>
        <p:spPr>
          <a:xfrm>
            <a:off x="1066483" y="1475691"/>
            <a:ext cx="10178322" cy="3593591"/>
          </a:xfrm>
        </p:spPr>
        <p:txBody>
          <a:bodyPr>
            <a:noAutofit/>
          </a:bodyPr>
          <a:lstStyle/>
          <a:p>
            <a:pPr marL="0" indent="0">
              <a:buNone/>
            </a:pPr>
            <a:r>
              <a:rPr lang="en-US" sz="2400" i="1" u="sng" dirty="0" smtClean="0"/>
              <a:t> </a:t>
            </a:r>
            <a:r>
              <a:rPr lang="en-US" sz="2400" i="1" u="sng" dirty="0">
                <a:solidFill>
                  <a:schemeClr val="tx2">
                    <a:lumMod val="75000"/>
                    <a:lumOff val="25000"/>
                  </a:schemeClr>
                </a:solidFill>
              </a:rPr>
              <a:t>The </a:t>
            </a:r>
            <a:r>
              <a:rPr lang="en-US" sz="2400" i="1" u="sng" dirty="0" smtClean="0">
                <a:solidFill>
                  <a:schemeClr val="tx2">
                    <a:lumMod val="75000"/>
                    <a:lumOff val="25000"/>
                  </a:schemeClr>
                </a:solidFill>
              </a:rPr>
              <a:t>5 elements </a:t>
            </a:r>
            <a:r>
              <a:rPr lang="en-US" sz="2400" i="1" u="sng" dirty="0">
                <a:solidFill>
                  <a:schemeClr val="tx2">
                    <a:lumMod val="75000"/>
                    <a:lumOff val="25000"/>
                  </a:schemeClr>
                </a:solidFill>
              </a:rPr>
              <a:t>of characterization can be explained with the acronym S.T.E.A.L</a:t>
            </a:r>
            <a:r>
              <a:rPr lang="en-US" sz="2400" i="1" u="sng" dirty="0" smtClean="0">
                <a:solidFill>
                  <a:schemeClr val="tx2">
                    <a:lumMod val="75000"/>
                    <a:lumOff val="25000"/>
                  </a:schemeClr>
                </a:solidFill>
              </a:rPr>
              <a:t>.</a:t>
            </a:r>
            <a:endParaRPr lang="en-US" sz="2400" i="1" u="sng" dirty="0">
              <a:solidFill>
                <a:schemeClr val="tx2">
                  <a:lumMod val="75000"/>
                  <a:lumOff val="25000"/>
                </a:schemeClr>
              </a:solidFill>
            </a:endParaRPr>
          </a:p>
          <a:p>
            <a:r>
              <a:rPr lang="en-US" sz="2400" dirty="0"/>
              <a:t>SPEAK = </a:t>
            </a:r>
            <a:r>
              <a:rPr lang="en-US" sz="2400" dirty="0" smtClean="0"/>
              <a:t>what (</a:t>
            </a:r>
            <a:r>
              <a:rPr lang="en-US" sz="2400" dirty="0"/>
              <a:t>dialogue) and </a:t>
            </a:r>
            <a:r>
              <a:rPr lang="en-US" sz="2400" dirty="0" smtClean="0"/>
              <a:t>how (</a:t>
            </a:r>
            <a:r>
              <a:rPr lang="en-US" sz="2400" dirty="0"/>
              <a:t>speaker tags </a:t>
            </a:r>
            <a:r>
              <a:rPr lang="en-US" sz="2400" dirty="0" smtClean="0"/>
              <a:t>&amp; tone) a </a:t>
            </a:r>
            <a:r>
              <a:rPr lang="en-US" sz="2400" dirty="0"/>
              <a:t>character speaks to </a:t>
            </a:r>
            <a:r>
              <a:rPr lang="en-US" sz="2400" dirty="0" smtClean="0"/>
              <a:t>other characters</a:t>
            </a:r>
            <a:r>
              <a:rPr lang="en-US" sz="2400" dirty="0"/>
              <a:t>. </a:t>
            </a:r>
          </a:p>
          <a:p>
            <a:r>
              <a:rPr lang="en-US" sz="2400" dirty="0"/>
              <a:t>THOUGHTS = </a:t>
            </a:r>
            <a:r>
              <a:rPr lang="en-US" sz="2400" dirty="0" smtClean="0"/>
              <a:t>What a </a:t>
            </a:r>
            <a:r>
              <a:rPr lang="en-US" sz="2400" dirty="0"/>
              <a:t>character thinks, believes, values, and what </a:t>
            </a:r>
            <a:r>
              <a:rPr lang="en-US" sz="2400" dirty="0" smtClean="0"/>
              <a:t>motivates a </a:t>
            </a:r>
            <a:r>
              <a:rPr lang="en-US" sz="2400" dirty="0"/>
              <a:t>character.</a:t>
            </a:r>
          </a:p>
          <a:p>
            <a:r>
              <a:rPr lang="en-US" sz="2400" dirty="0"/>
              <a:t>EFFECTS on OTHERS = The </a:t>
            </a:r>
            <a:r>
              <a:rPr lang="en-US" sz="2400" dirty="0" smtClean="0"/>
              <a:t>relationships the </a:t>
            </a:r>
            <a:r>
              <a:rPr lang="en-US" sz="2400" dirty="0"/>
              <a:t>character has with </a:t>
            </a:r>
            <a:r>
              <a:rPr lang="en-US" sz="2400" dirty="0" smtClean="0"/>
              <a:t>others </a:t>
            </a:r>
            <a:r>
              <a:rPr lang="en-US" sz="2400" dirty="0"/>
              <a:t>and how characters treat each other. </a:t>
            </a:r>
          </a:p>
          <a:p>
            <a:r>
              <a:rPr lang="en-US" sz="2400" dirty="0"/>
              <a:t>ACTIONS = How a character behaves, including how they </a:t>
            </a:r>
            <a:r>
              <a:rPr lang="en-US" sz="2400" dirty="0" smtClean="0"/>
              <a:t>react to </a:t>
            </a:r>
            <a:r>
              <a:rPr lang="en-US" sz="2400" dirty="0"/>
              <a:t>people </a:t>
            </a:r>
            <a:r>
              <a:rPr lang="en-US" sz="2400" dirty="0" smtClean="0"/>
              <a:t>and </a:t>
            </a:r>
            <a:r>
              <a:rPr lang="en-US" sz="2400" dirty="0"/>
              <a:t>events. </a:t>
            </a:r>
          </a:p>
          <a:p>
            <a:r>
              <a:rPr lang="en-US" sz="2400" dirty="0"/>
              <a:t>LOOKS = A character’s </a:t>
            </a:r>
            <a:r>
              <a:rPr lang="en-US" sz="2400" dirty="0" smtClean="0"/>
              <a:t>physical appearance</a:t>
            </a:r>
            <a:r>
              <a:rPr lang="en-US" sz="2400" dirty="0"/>
              <a:t>. This includes physical features, clothing, body language, etc.</a:t>
            </a:r>
          </a:p>
        </p:txBody>
      </p:sp>
    </p:spTree>
    <p:extLst>
      <p:ext uri="{BB962C8B-B14F-4D97-AF65-F5344CB8AC3E}">
        <p14:creationId xmlns:p14="http://schemas.microsoft.com/office/powerpoint/2010/main" val="702278925"/>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Symbolism</a:t>
            </a:r>
            <a:endParaRPr lang="en-US" dirty="0"/>
          </a:p>
        </p:txBody>
      </p:sp>
      <p:sp>
        <p:nvSpPr>
          <p:cNvPr id="3" name="Content Placeholder 2"/>
          <p:cNvSpPr>
            <a:spLocks noGrp="1"/>
          </p:cNvSpPr>
          <p:nvPr>
            <p:ph idx="1"/>
          </p:nvPr>
        </p:nvSpPr>
        <p:spPr/>
        <p:txBody>
          <a:bodyPr/>
          <a:lstStyle/>
          <a:p>
            <a:r>
              <a:rPr lang="en-US" sz="2400" dirty="0" smtClean="0"/>
              <a:t>SomeTHING that represents an idea</a:t>
            </a:r>
          </a:p>
          <a:p>
            <a:r>
              <a:rPr lang="en-US" sz="2400" dirty="0" smtClean="0"/>
              <a:t>Can be universal or specific to a story</a:t>
            </a:r>
          </a:p>
          <a:p>
            <a:r>
              <a:rPr lang="en-US" sz="2400" dirty="0" smtClean="0"/>
              <a:t>Universal symbols: colors, seasons, light, animals, etc. </a:t>
            </a:r>
          </a:p>
          <a:p>
            <a:pPr>
              <a:buNone/>
            </a:pPr>
            <a:r>
              <a:rPr lang="en-US" dirty="0" smtClean="0"/>
              <a:t>		</a:t>
            </a:r>
            <a:r>
              <a:rPr lang="en-US" dirty="0" smtClean="0">
                <a:hlinkClick r:id="rId2"/>
              </a:rPr>
              <a:t>https://www.youtube.com/watch?v=NG2zyeVRcbs</a:t>
            </a:r>
            <a:r>
              <a:rPr lang="en-US" dirty="0" smtClean="0"/>
              <a:t>	</a:t>
            </a:r>
          </a:p>
          <a:p>
            <a:pPr>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51496">
            <a:off x="7137942" y="740047"/>
            <a:ext cx="3604221" cy="2786063"/>
          </a:xfrm>
          <a:prstGeom prst="rect">
            <a:avLst/>
          </a:prstGeom>
          <a:effectLst>
            <a:softEdge rad="1016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6614" y="4540250"/>
            <a:ext cx="4051300" cy="2006600"/>
          </a:xfrm>
          <a:prstGeom prst="rect">
            <a:avLst/>
          </a:prstGeom>
          <a:effectLst>
            <a:softEdge rad="63500"/>
          </a:effectLst>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9291"/>
          <a:stretch/>
        </p:blipFill>
        <p:spPr>
          <a:xfrm rot="20702327">
            <a:off x="8094709" y="4139982"/>
            <a:ext cx="1890712" cy="2200101"/>
          </a:xfrm>
          <a:prstGeom prst="rect">
            <a:avLst/>
          </a:prstGeom>
          <a:effectLst>
            <a:softEdge rad="12700"/>
          </a:effectLst>
        </p:spPr>
      </p:pic>
    </p:spTree>
    <p:extLst>
      <p:ext uri="{BB962C8B-B14F-4D97-AF65-F5344CB8AC3E}">
        <p14:creationId xmlns:p14="http://schemas.microsoft.com/office/powerpoint/2010/main" val="726043194"/>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majorFont>
      <a:minorFont>
        <a:latin typeface="Gill Sans MT" panose="020B0502020104020203"/>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2658</TotalTime>
  <Words>1687</Words>
  <Application>Microsoft Macintosh PowerPoint</Application>
  <PresentationFormat>Widescreen</PresentationFormat>
  <Paragraphs>173</Paragraphs>
  <Slides>33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Calibri</vt:lpstr>
      <vt:lpstr>Gill Sans MT</vt:lpstr>
      <vt:lpstr>Impact</vt:lpstr>
      <vt:lpstr>ＭＳ Ｐゴシック</vt:lpstr>
      <vt:lpstr>Wingdings</vt:lpstr>
      <vt:lpstr>Arial</vt:lpstr>
      <vt:lpstr>Badge</vt:lpstr>
      <vt:lpstr>Literary Devices</vt:lpstr>
      <vt:lpstr>Literary devices</vt:lpstr>
      <vt:lpstr>Quiz Time! </vt:lpstr>
      <vt:lpstr>Why use literary devices?</vt:lpstr>
      <vt:lpstr>Literary elements</vt:lpstr>
      <vt:lpstr>Setting, Plot, Conflict, &amp; theme</vt:lpstr>
      <vt:lpstr>Plot…</vt:lpstr>
      <vt:lpstr>Characterization / S.T.E.A.L.</vt:lpstr>
      <vt:lpstr>Symbolism</vt:lpstr>
      <vt:lpstr>Foreshadowing</vt:lpstr>
      <vt:lpstr>Foreshadowing continued</vt:lpstr>
      <vt:lpstr>Flashback</vt:lpstr>
      <vt:lpstr>Tone and Mood</vt:lpstr>
      <vt:lpstr>Allusion</vt:lpstr>
      <vt:lpstr>Irony</vt:lpstr>
      <vt:lpstr>Irony </vt:lpstr>
      <vt:lpstr>idiom</vt:lpstr>
      <vt:lpstr>cliché</vt:lpstr>
      <vt:lpstr>r.i.d. s.h.a.m.p.o.o.</vt:lpstr>
      <vt:lpstr>Repetition</vt:lpstr>
      <vt:lpstr>Imagery</vt:lpstr>
      <vt:lpstr>Diction</vt:lpstr>
      <vt:lpstr>Simile</vt:lpstr>
      <vt:lpstr>Hyperbole</vt:lpstr>
      <vt:lpstr>Alliteration</vt:lpstr>
      <vt:lpstr>Metaphor</vt:lpstr>
      <vt:lpstr>Personification</vt:lpstr>
      <vt:lpstr>Oxymoron</vt:lpstr>
      <vt:lpstr>Onomatopoeia</vt:lpstr>
      <vt:lpstr>Review game/Exit slip</vt:lpstr>
      <vt:lpstr>Question 1</vt:lpstr>
      <vt:lpstr>Question 2</vt:lpstr>
      <vt:lpstr>Question 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Devices</dc:title>
  <dc:creator>Carol Carota</dc:creator>
  <cp:lastModifiedBy>Microsoft Office User</cp:lastModifiedBy>
  <cp:revision>81</cp:revision>
  <dcterms:created xsi:type="dcterms:W3CDTF">2017-08-28T22:49:11Z</dcterms:created>
  <dcterms:modified xsi:type="dcterms:W3CDTF">2020-07-24T19:48:57Z</dcterms:modified>
</cp:coreProperties>
</file>