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0" r:id="rId1"/>
  </p:sldMasterIdLst>
  <p:notesMasterIdLst>
    <p:notesMasterId r:id="rId15"/>
  </p:notesMasterIdLst>
  <p:sldIdLst>
    <p:sldId id="256" r:id="rId2"/>
    <p:sldId id="265" r:id="rId3"/>
    <p:sldId id="257" r:id="rId4"/>
    <p:sldId id="264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5"/>
    <p:restoredTop sz="94585"/>
  </p:normalViewPr>
  <p:slideViewPr>
    <p:cSldViewPr snapToGrid="0" snapToObjects="1">
      <p:cViewPr varScale="1">
        <p:scale>
          <a:sx n="74" d="100"/>
          <a:sy n="74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514DF-CD69-A84B-8E4B-B956814981AC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21F65-C47B-CB4A-8F50-C3C8AA050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4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smtClean="0"/>
              <a:t>Paraphrasing Properly (Word Doc)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21F65-C47B-CB4A-8F50-C3C8AA0508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3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7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4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0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06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21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7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1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69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82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1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12 Research Paper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&amp; THESIS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4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school graduates should be required to take a year off to pursue community service projects before entering college in order to </a:t>
            </a:r>
            <a:r>
              <a:rPr lang="en-US" i="1" dirty="0">
                <a:solidFill>
                  <a:srgbClr val="FF0000"/>
                </a:solidFill>
              </a:rPr>
              <a:t>increase their maturity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global awareness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The paper that follows should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/>
              <a:t>Present an argument and give evidence to support the claim that students should pursue community projects before entering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3345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analysis of the college admission process reveals one challenge facing counselors: accepting students with high test scores or students with strong extracurricular backgrounds.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The paper that follows should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/>
              <a:t>Explain the analysis of the college admission process</a:t>
            </a:r>
          </a:p>
          <a:p>
            <a:pPr marL="0" lvl="0" indent="0">
              <a:buNone/>
            </a:pPr>
            <a:r>
              <a:rPr lang="en-US" dirty="0"/>
              <a:t>Explain the challenge facing admissions counselors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66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ideas for 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dirty="0"/>
              <a:t>are most leading causes for people to consider suicide?</a:t>
            </a:r>
            <a:endParaRPr lang="en-US" dirty="0"/>
          </a:p>
          <a:p>
            <a:r>
              <a:rPr lang="en-US" b="1" dirty="0"/>
              <a:t>Are men more successful in committing suicide than women? Why?</a:t>
            </a:r>
            <a:endParaRPr lang="en-US" dirty="0"/>
          </a:p>
          <a:p>
            <a:r>
              <a:rPr lang="en-US" b="1" dirty="0"/>
              <a:t>What are most prominent causes for people to become clinically depressed?</a:t>
            </a:r>
            <a:endParaRPr lang="en-US" dirty="0"/>
          </a:p>
          <a:p>
            <a:r>
              <a:rPr lang="en-US" b="1" dirty="0"/>
              <a:t>Do people who suffer from clinical depression always commit suicide?</a:t>
            </a:r>
            <a:endParaRPr lang="en-US" dirty="0"/>
          </a:p>
          <a:p>
            <a:r>
              <a:rPr lang="en-US" b="1" dirty="0"/>
              <a:t>What are the circumstances that bring about profiteering? </a:t>
            </a:r>
            <a:endParaRPr lang="en-US" dirty="0"/>
          </a:p>
          <a:p>
            <a:r>
              <a:rPr lang="en-US" b="1" dirty="0"/>
              <a:t>How do ones’ family values affect </a:t>
            </a:r>
            <a:r>
              <a:rPr lang="en-US" b="1" dirty="0" smtClean="0"/>
              <a:t>development</a:t>
            </a:r>
            <a:r>
              <a:rPr lang="en-US" b="1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3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Paraphrasing is using your own words to tell the reader what another author said </a:t>
            </a:r>
            <a:r>
              <a:rPr lang="en-US" dirty="0"/>
              <a:t>while giving that author credit. It is important to remember that </a:t>
            </a:r>
            <a:r>
              <a:rPr lang="en-US" i="1" u="sng" dirty="0">
                <a:solidFill>
                  <a:srgbClr val="FF0000"/>
                </a:solidFill>
              </a:rPr>
              <a:t>paraphrased information </a:t>
            </a:r>
            <a:r>
              <a:rPr lang="en-US" dirty="0"/>
              <a:t>still </a:t>
            </a:r>
            <a:r>
              <a:rPr lang="en-US" i="1" u="sng" dirty="0">
                <a:solidFill>
                  <a:srgbClr val="FF0000"/>
                </a:solidFill>
              </a:rPr>
              <a:t>requires citations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Without the proper in-text citation and </a:t>
            </a:r>
            <a:r>
              <a:rPr lang="en-US" dirty="0" smtClean="0">
                <a:solidFill>
                  <a:srgbClr val="FF0000"/>
                </a:solidFill>
              </a:rPr>
              <a:t>Works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ited </a:t>
            </a:r>
            <a:r>
              <a:rPr lang="en-US" dirty="0" smtClean="0"/>
              <a:t>reference, YOU ARE PLAGIARIZING!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PMhs</a:t>
            </a:r>
            <a:r>
              <a:rPr lang="en-US" dirty="0" smtClean="0"/>
              <a:t> virtual reference collection (vrc)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To navigate to the VRC</a:t>
            </a:r>
          </a:p>
          <a:p>
            <a:pPr lvl="0"/>
            <a:r>
              <a:rPr lang="en-US" b="1" dirty="0" smtClean="0"/>
              <a:t>Go to PMHS </a:t>
            </a:r>
            <a:r>
              <a:rPr lang="en-US" b="1" dirty="0"/>
              <a:t>Homepage – Departments – Library Media Center – Virtual Reference Collection (VRC) – </a:t>
            </a:r>
            <a:endParaRPr lang="en-US" b="1" dirty="0" smtClean="0"/>
          </a:p>
          <a:p>
            <a:pPr lvl="0"/>
            <a:r>
              <a:rPr lang="en-US" b="1" dirty="0" smtClean="0"/>
              <a:t>Choose Patchogue </a:t>
            </a:r>
            <a:r>
              <a:rPr lang="en-US" b="1" dirty="0"/>
              <a:t>Medford High School </a:t>
            </a:r>
            <a:endParaRPr lang="en-US" dirty="0"/>
          </a:p>
          <a:p>
            <a:pPr lvl="0"/>
            <a:r>
              <a:rPr lang="en-US" b="1" dirty="0"/>
              <a:t>User Name *&amp; Password = </a:t>
            </a:r>
            <a:r>
              <a:rPr lang="en-US" b="1" dirty="0" smtClean="0"/>
              <a:t>pmhs</a:t>
            </a:r>
          </a:p>
          <a:p>
            <a:pPr lvl="0"/>
            <a:r>
              <a:rPr lang="en-US" b="1" dirty="0" smtClean="0"/>
              <a:t>Pro/Con </a:t>
            </a:r>
            <a:r>
              <a:rPr lang="en-US" b="1" dirty="0" smtClean="0"/>
              <a:t>Database: Opposing Viewpoints (general info) / Encyclopedia WWII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69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Writing </a:t>
            </a:r>
            <a:r>
              <a:rPr lang="en-US" b="1" dirty="0"/>
              <a:t>a strong thesis statement is probably the most important task in completing a research paper. </a:t>
            </a:r>
            <a:endParaRPr lang="en-US" b="1" dirty="0" smtClean="0"/>
          </a:p>
          <a:p>
            <a:r>
              <a:rPr lang="en-US" b="1" dirty="0" smtClean="0"/>
              <a:t>Everything </a:t>
            </a:r>
            <a:r>
              <a:rPr lang="en-US" b="1" dirty="0"/>
              <a:t>in your </a:t>
            </a:r>
            <a:r>
              <a:rPr lang="en-US" b="1" dirty="0" smtClean="0"/>
              <a:t>research paper should </a:t>
            </a:r>
            <a:r>
              <a:rPr lang="en-US" b="1" dirty="0"/>
              <a:t>stem from and refer back to the thesis statement; it is the paper’s </a:t>
            </a:r>
            <a:r>
              <a:rPr lang="en-US" b="1" i="1" u="sng" dirty="0"/>
              <a:t>anchor</a:t>
            </a:r>
            <a:r>
              <a:rPr lang="en-US" b="1" dirty="0"/>
              <a:t>. 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0" y="233533"/>
            <a:ext cx="3238500" cy="2765295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02039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should </a:t>
            </a:r>
            <a:r>
              <a:rPr lang="en-US" b="1" dirty="0"/>
              <a:t>be specific—it should cover </a:t>
            </a:r>
            <a:r>
              <a:rPr lang="en-US" b="1" i="1" u="sng" dirty="0"/>
              <a:t>only</a:t>
            </a:r>
            <a:r>
              <a:rPr lang="en-US" b="1" dirty="0"/>
              <a:t> what you will discuss in your paper and </a:t>
            </a:r>
            <a:r>
              <a:rPr lang="en-US" b="1" i="1" u="sng" dirty="0"/>
              <a:t>should be supported with specific evidence</a:t>
            </a:r>
            <a:r>
              <a:rPr lang="en-US" b="1" dirty="0"/>
              <a:t>.</a:t>
            </a:r>
          </a:p>
          <a:p>
            <a:pPr lvl="0"/>
            <a:r>
              <a:rPr lang="en-US" b="1" i="1" dirty="0"/>
              <a:t>i</a:t>
            </a:r>
            <a:r>
              <a:rPr lang="en-US" b="1" i="1" dirty="0" smtClean="0"/>
              <a:t>s a </a:t>
            </a:r>
            <a:r>
              <a:rPr lang="en-US" b="1" i="1" dirty="0"/>
              <a:t>single sentence at the end of your first paragraph that presents your argument to the reader.</a:t>
            </a:r>
            <a:endParaRPr lang="en-US" dirty="0"/>
          </a:p>
          <a:p>
            <a:pPr lvl="0"/>
            <a:r>
              <a:rPr lang="en-US" b="1" dirty="0" smtClean="0"/>
              <a:t>is a way </a:t>
            </a:r>
            <a:r>
              <a:rPr lang="en-US" b="1" dirty="0"/>
              <a:t>to </a:t>
            </a:r>
            <a:r>
              <a:rPr lang="en-US" b="1" i="1" dirty="0"/>
              <a:t>organize your thoughts </a:t>
            </a:r>
            <a:r>
              <a:rPr lang="en-US" b="1" dirty="0"/>
              <a:t>so that the rest of your paper gathers and organizes evidence that will persuade your reader of the logic of your argument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956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Well-written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well-written thesis statement </a:t>
            </a:r>
            <a:r>
              <a:rPr lang="en-US" b="1" i="1" u="sng" dirty="0"/>
              <a:t>implies a general question</a:t>
            </a:r>
            <a:r>
              <a:rPr lang="en-US" b="1" u="sng" dirty="0"/>
              <a:t> </a:t>
            </a:r>
            <a:r>
              <a:rPr lang="en-US" b="1" dirty="0"/>
              <a:t>about your chosen topic. </a:t>
            </a:r>
          </a:p>
          <a:p>
            <a:pPr lvl="0"/>
            <a:r>
              <a:rPr lang="en-US" b="1" dirty="0"/>
              <a:t>Your research paper, specifically the body paragraphs, will then provide the answers to this thesis question</a:t>
            </a:r>
            <a:r>
              <a:rPr lang="en-US" b="1" dirty="0" smtClean="0"/>
              <a:t>.</a:t>
            </a:r>
          </a:p>
          <a:p>
            <a:r>
              <a:rPr lang="en-US" b="1" dirty="0"/>
              <a:t>Your topic may change as you write, so you may need to revise your thesis statement to reflect exactly what you have discussed in the paper.</a:t>
            </a:r>
          </a:p>
          <a:p>
            <a:pPr lvl="0"/>
            <a:endParaRPr lang="en-US" b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3754">
            <a:off x="8502063" y="288331"/>
            <a:ext cx="2819590" cy="1649636"/>
          </a:xfrm>
          <a:prstGeom prst="rect">
            <a:avLst/>
          </a:prstGeom>
          <a:effectLst>
            <a:softEdge rad="203200"/>
          </a:effectLst>
        </p:spPr>
      </p:pic>
    </p:spTree>
    <p:extLst>
      <p:ext uri="{BB962C8B-B14F-4D97-AF65-F5344CB8AC3E}">
        <p14:creationId xmlns:p14="http://schemas.microsoft.com/office/powerpoint/2010/main" val="451735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Children enjoy professional wrestling for many reasons.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This </a:t>
            </a:r>
            <a:r>
              <a:rPr lang="en-US" dirty="0"/>
              <a:t>statement implies a "why?" </a:t>
            </a:r>
            <a:r>
              <a:rPr lang="en-US" dirty="0" smtClean="0"/>
              <a:t>question: Why </a:t>
            </a:r>
            <a:r>
              <a:rPr lang="en-US" dirty="0"/>
              <a:t>do children enjoy professional wrestling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Possible Thesis Statement</a:t>
            </a:r>
            <a:r>
              <a:rPr lang="en-US" dirty="0"/>
              <a:t>: </a:t>
            </a:r>
            <a:r>
              <a:rPr lang="en-US" dirty="0" smtClean="0"/>
              <a:t>Although </a:t>
            </a:r>
            <a:r>
              <a:rPr lang="en-US" dirty="0"/>
              <a:t>children enjoy many types of sporting events, </a:t>
            </a:r>
            <a:r>
              <a:rPr lang="en-US" i="1" dirty="0"/>
              <a:t>research indicates young people are more entertained by professional wrestling </a:t>
            </a:r>
            <a:r>
              <a:rPr lang="en-US" dirty="0"/>
              <a:t>because </a:t>
            </a:r>
            <a:r>
              <a:rPr lang="en-US" i="1" dirty="0"/>
              <a:t>it </a:t>
            </a:r>
            <a:r>
              <a:rPr lang="en-US" i="1" dirty="0">
                <a:solidFill>
                  <a:srgbClr val="FF0000"/>
                </a:solidFill>
              </a:rPr>
              <a:t>provides excitement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social interaction</a:t>
            </a:r>
            <a:r>
              <a:rPr lang="en-US" dirty="0"/>
              <a:t>, and </a:t>
            </a:r>
            <a:r>
              <a:rPr lang="en-US" i="1" dirty="0">
                <a:solidFill>
                  <a:srgbClr val="FF0000"/>
                </a:solidFill>
              </a:rPr>
              <a:t>an escape from life’s everyday challenges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8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Students heading to college will succeed at writing research papers if they follow a clear research writing process.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This </a:t>
            </a:r>
            <a:r>
              <a:rPr lang="en-US" dirty="0"/>
              <a:t>statement implies a "how?" question: How does this process or sequence proceed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Possible Thesis Statement</a:t>
            </a:r>
            <a:r>
              <a:rPr lang="en-US" dirty="0"/>
              <a:t>: Although Carota’s students might be overwhelmed at the thought of writing a research paper, </a:t>
            </a:r>
            <a:r>
              <a:rPr lang="en-US" i="1" dirty="0"/>
              <a:t>they will succeed if they </a:t>
            </a:r>
            <a:r>
              <a:rPr lang="en-US" i="1" dirty="0">
                <a:solidFill>
                  <a:srgbClr val="FF0000"/>
                </a:solidFill>
              </a:rPr>
              <a:t>gather valid and informative resources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create a strong thesis statement</a:t>
            </a:r>
            <a:r>
              <a:rPr lang="en-US" dirty="0">
                <a:solidFill>
                  <a:schemeClr val="accent5"/>
                </a:solidFill>
              </a:rPr>
              <a:t>,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compose an organized outline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2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People consider vocational education more immediately beneficial than liberal education.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This </a:t>
            </a:r>
            <a:r>
              <a:rPr lang="en-US" dirty="0"/>
              <a:t>statement implies a "what?" question: In what ways is liberal education more beneficial than vocational education?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Possible Thesis Statement</a:t>
            </a:r>
            <a:r>
              <a:rPr lang="en-US" dirty="0"/>
              <a:t>: Although many people consider vocational education more immediately beneficial, </a:t>
            </a:r>
            <a:r>
              <a:rPr lang="en-US" i="1" dirty="0"/>
              <a:t>liberal education offers long-term benefits to learners by teaching them to </a:t>
            </a:r>
            <a:r>
              <a:rPr lang="en-US" i="1" dirty="0">
                <a:solidFill>
                  <a:srgbClr val="FF0000"/>
                </a:solidFill>
              </a:rPr>
              <a:t>apply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analyze</a:t>
            </a:r>
            <a:r>
              <a:rPr lang="en-US" dirty="0"/>
              <a:t>, and </a:t>
            </a:r>
            <a:r>
              <a:rPr lang="en-US" i="1" dirty="0">
                <a:solidFill>
                  <a:srgbClr val="FF0000"/>
                </a:solidFill>
              </a:rPr>
              <a:t>evaluate information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life of the typical college student is characterized by time spent </a:t>
            </a:r>
            <a:r>
              <a:rPr lang="en-US" i="1" dirty="0">
                <a:solidFill>
                  <a:srgbClr val="FF0000"/>
                </a:solidFill>
              </a:rPr>
              <a:t>studying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attending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class</a:t>
            </a:r>
            <a:r>
              <a:rPr lang="en-US" dirty="0"/>
              <a:t>, and </a:t>
            </a:r>
            <a:r>
              <a:rPr lang="en-US" i="1" dirty="0">
                <a:solidFill>
                  <a:srgbClr val="FF0000"/>
                </a:solidFill>
              </a:rPr>
              <a:t>socializing with peers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The paper that follows should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/>
              <a:t>Explain how students spend their time studying, attending class, and socializing with peers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3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235</TotalTime>
  <Words>731</Words>
  <Application>Microsoft Macintosh PowerPoint</Application>
  <PresentationFormat>Widescreen</PresentationFormat>
  <Paragraphs>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Gill Sans MT</vt:lpstr>
      <vt:lpstr>Wingdings</vt:lpstr>
      <vt:lpstr>Arial</vt:lpstr>
      <vt:lpstr>Gallery</vt:lpstr>
      <vt:lpstr>English 12 Research Paper </vt:lpstr>
      <vt:lpstr>PMhs virtual reference collection (vrc)</vt:lpstr>
      <vt:lpstr>Thesis Statement</vt:lpstr>
      <vt:lpstr>A thesis statement</vt:lpstr>
      <vt:lpstr>Well-written thesis statement</vt:lpstr>
      <vt:lpstr>Thesis statement example</vt:lpstr>
      <vt:lpstr>Thesis statement example</vt:lpstr>
      <vt:lpstr>Thesis statement example</vt:lpstr>
      <vt:lpstr>Thesis statement example</vt:lpstr>
      <vt:lpstr>Thesis statement example</vt:lpstr>
      <vt:lpstr>Thesis statement example</vt:lpstr>
      <vt:lpstr>Question ideas for thesis statements</vt:lpstr>
      <vt:lpstr>paraphrasing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12 Research Paper </dc:title>
  <dc:creator>Microsoft Office User</dc:creator>
  <cp:lastModifiedBy>Microsoft Office User</cp:lastModifiedBy>
  <cp:revision>12</cp:revision>
  <dcterms:created xsi:type="dcterms:W3CDTF">2019-03-13T01:56:32Z</dcterms:created>
  <dcterms:modified xsi:type="dcterms:W3CDTF">2019-03-14T14:06:18Z</dcterms:modified>
</cp:coreProperties>
</file>